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3" r:id="rId5"/>
  </p:sldMasterIdLst>
  <p:notesMasterIdLst>
    <p:notesMasterId r:id="rId37"/>
  </p:notesMasterIdLst>
  <p:handoutMasterIdLst>
    <p:handoutMasterId r:id="rId38"/>
  </p:handoutMasterIdLst>
  <p:sldIdLst>
    <p:sldId id="256" r:id="rId6"/>
    <p:sldId id="298" r:id="rId7"/>
    <p:sldId id="283" r:id="rId8"/>
    <p:sldId id="316" r:id="rId9"/>
    <p:sldId id="317" r:id="rId10"/>
    <p:sldId id="311" r:id="rId11"/>
    <p:sldId id="305" r:id="rId12"/>
    <p:sldId id="295" r:id="rId13"/>
    <p:sldId id="257" r:id="rId14"/>
    <p:sldId id="314" r:id="rId15"/>
    <p:sldId id="312" r:id="rId16"/>
    <p:sldId id="277" r:id="rId17"/>
    <p:sldId id="301" r:id="rId18"/>
    <p:sldId id="297" r:id="rId19"/>
    <p:sldId id="260" r:id="rId20"/>
    <p:sldId id="313" r:id="rId21"/>
    <p:sldId id="289" r:id="rId22"/>
    <p:sldId id="278" r:id="rId23"/>
    <p:sldId id="266" r:id="rId24"/>
    <p:sldId id="304" r:id="rId25"/>
    <p:sldId id="268" r:id="rId26"/>
    <p:sldId id="269" r:id="rId27"/>
    <p:sldId id="286" r:id="rId28"/>
    <p:sldId id="273" r:id="rId29"/>
    <p:sldId id="272" r:id="rId30"/>
    <p:sldId id="292" r:id="rId31"/>
    <p:sldId id="275" r:id="rId32"/>
    <p:sldId id="274" r:id="rId33"/>
    <p:sldId id="309" r:id="rId34"/>
    <p:sldId id="258" r:id="rId35"/>
    <p:sldId id="307" r:id="rId36"/>
  </p:sldIdLst>
  <p:sldSz cx="9144000" cy="6858000" type="screen4x3"/>
  <p:notesSz cx="7023100" cy="9309100"/>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4"/>
    <a:srgbClr val="EAEAEA"/>
    <a:srgbClr val="000066"/>
    <a:srgbClr val="3A5047"/>
    <a:srgbClr val="C0C0C0"/>
    <a:srgbClr val="2D385D"/>
    <a:srgbClr val="827F08"/>
    <a:srgbClr val="A894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57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8D4652B8-FD93-4C21-B8D3-7AC1676656B2}" type="datetimeFigureOut">
              <a:rPr lang="en-US" smtClean="0"/>
              <a:pPr/>
              <a:t>1/24/2025</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B18792BE-D65F-45CC-BEAB-9F59FBE12BB9}" type="slidenum">
              <a:rPr lang="en-US" smtClean="0"/>
              <a:pPr/>
              <a:t>‹#›</a:t>
            </a:fld>
            <a:endParaRPr lang="en-US"/>
          </a:p>
        </p:txBody>
      </p:sp>
    </p:spTree>
    <p:extLst>
      <p:ext uri="{BB962C8B-B14F-4D97-AF65-F5344CB8AC3E}">
        <p14:creationId xmlns:p14="http://schemas.microsoft.com/office/powerpoint/2010/main" val="8810724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l">
              <a:defRPr sz="1200"/>
            </a:lvl1pPr>
          </a:lstStyle>
          <a:p>
            <a:endParaRPr lang="en-US"/>
          </a:p>
        </p:txBody>
      </p:sp>
      <p:sp>
        <p:nvSpPr>
          <p:cNvPr id="136195" name="Rectangle 3"/>
          <p:cNvSpPr>
            <a:spLocks noGrp="1" noChangeArrowheads="1"/>
          </p:cNvSpPr>
          <p:nvPr>
            <p:ph type="dt" idx="1"/>
          </p:nvPr>
        </p:nvSpPr>
        <p:spPr bwMode="auto">
          <a:xfrm>
            <a:off x="3978132"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defRPr sz="1200"/>
            </a:lvl1pPr>
          </a:lstStyle>
          <a:p>
            <a:endParaRPr lang="en-US"/>
          </a:p>
        </p:txBody>
      </p:sp>
      <p:sp>
        <p:nvSpPr>
          <p:cNvPr id="13619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p:spPr>
      </p:sp>
      <p:sp>
        <p:nvSpPr>
          <p:cNvPr id="136197" name="Rectangle 5"/>
          <p:cNvSpPr>
            <a:spLocks noGrp="1" noChangeArrowheads="1"/>
          </p:cNvSpPr>
          <p:nvPr>
            <p:ph type="body" sz="quarter" idx="3"/>
          </p:nvPr>
        </p:nvSpPr>
        <p:spPr bwMode="auto">
          <a:xfrm>
            <a:off x="702310" y="4421823"/>
            <a:ext cx="5618480" cy="41890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6198" name="Rectangle 6"/>
          <p:cNvSpPr>
            <a:spLocks noGrp="1" noChangeArrowheads="1"/>
          </p:cNvSpPr>
          <p:nvPr>
            <p:ph type="ftr" sz="quarter" idx="4"/>
          </p:nvPr>
        </p:nvSpPr>
        <p:spPr bwMode="auto">
          <a:xfrm>
            <a:off x="0"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l">
              <a:defRPr sz="1200"/>
            </a:lvl1pPr>
          </a:lstStyle>
          <a:p>
            <a:endParaRPr lang="en-US"/>
          </a:p>
        </p:txBody>
      </p:sp>
      <p:sp>
        <p:nvSpPr>
          <p:cNvPr id="136199" name="Rectangle 7"/>
          <p:cNvSpPr>
            <a:spLocks noGrp="1" noChangeArrowheads="1"/>
          </p:cNvSpPr>
          <p:nvPr>
            <p:ph type="sldNum" sz="quarter" idx="5"/>
          </p:nvPr>
        </p:nvSpPr>
        <p:spPr bwMode="auto">
          <a:xfrm>
            <a:off x="3978132"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defRPr sz="1200"/>
            </a:lvl1pPr>
          </a:lstStyle>
          <a:p>
            <a:fld id="{E49DD98C-4380-4E02-BA1D-79DA0B63B411}" type="slidenum">
              <a:rPr lang="en-US"/>
              <a:pPr/>
              <a:t>‹#›</a:t>
            </a:fld>
            <a:endParaRPr lang="en-US"/>
          </a:p>
        </p:txBody>
      </p:sp>
    </p:spTree>
    <p:extLst>
      <p:ext uri="{BB962C8B-B14F-4D97-AF65-F5344CB8AC3E}">
        <p14:creationId xmlns:p14="http://schemas.microsoft.com/office/powerpoint/2010/main" val="1925465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7C4779-F4B9-4D7E-9A29-BA455458E816}" type="slidenum">
              <a:rPr lang="en-US"/>
              <a:pPr/>
              <a:t>1</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08979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DD98C-4380-4E02-BA1D-79DA0B63B411}" type="slidenum">
              <a:rPr lang="en-US" smtClean="0"/>
              <a:pPr/>
              <a:t>23</a:t>
            </a:fld>
            <a:endParaRPr lang="en-US"/>
          </a:p>
        </p:txBody>
      </p:sp>
    </p:spTree>
    <p:extLst>
      <p:ext uri="{BB962C8B-B14F-4D97-AF65-F5344CB8AC3E}">
        <p14:creationId xmlns:p14="http://schemas.microsoft.com/office/powerpoint/2010/main" val="3515125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2617136-6119-4790-8DCF-6FADFCEAF9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E1870-61BC-46F6-8909-4ECDB364228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EBBEC5-63F0-47DF-8B2B-2414A4D09724}"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F1E2A-8B3F-4942-85C4-0944B9B07055}"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3A6AB-2760-4948-AF04-89835DDE7B5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99BA9E-F19E-43D1-BF0F-58343BF98A3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437DB1-71F3-49FD-9058-ABB2B741D9B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E4C867-F6EA-455C-BDFE-F7D348DFD0B7}"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ECC900-DCAA-4F92-8DE2-5BC3AF6FB4C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BD8CF4-C59D-4690-A1A0-D71017346D14}"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14A0AC0-8C73-403B-AD3E-A517C43AC58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C9D3952-83F6-458C-AD73-8B147606C2F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vpcc.edu/health/nursing/application-forms-and-requirements.html" TargetMode="External"/><Relationship Id="rId2" Type="http://schemas.openxmlformats.org/officeDocument/2006/relationships/hyperlink" Target="http://www.nursingcas.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vpcc.edu/health/nursing/application-forms-and-requirements.html" TargetMode="External"/><Relationship Id="rId2" Type="http://schemas.openxmlformats.org/officeDocument/2006/relationships/hyperlink" Target="http://www.nursingcas.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PSAHHS@vpcc.edu" TargetMode="External"/><Relationship Id="rId2" Type="http://schemas.openxmlformats.org/officeDocument/2006/relationships/hyperlink" Target="https://www.vpcc.edu/health/nursing/application-forms-and-requirements.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atitesting.com/teas/teas-pre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vpcc.edu/health/nursing/application-forms-and-requirements.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simsc@vpcc.edu" TargetMode="External"/><Relationship Id="rId2" Type="http://schemas.openxmlformats.org/officeDocument/2006/relationships/hyperlink" Target="mailto:hubbardl@vpcc.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JonesJe@vpcc.edu" TargetMode="External"/><Relationship Id="rId2" Type="http://schemas.openxmlformats.org/officeDocument/2006/relationships/hyperlink" Target="http://www.vpcc.edu/new" TargetMode="External"/><Relationship Id="rId1" Type="http://schemas.openxmlformats.org/officeDocument/2006/relationships/slideLayout" Target="../slideLayouts/slideLayout2.xml"/><Relationship Id="rId4" Type="http://schemas.openxmlformats.org/officeDocument/2006/relationships/hyperlink" Target="mailto:JonesJ@tncc.edu"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tncc.co1.qualtrics.com/jfe/form/SV_bEhzVitMD4ZBgkS" TargetMode="External"/><Relationship Id="rId2" Type="http://schemas.openxmlformats.org/officeDocument/2006/relationships/hyperlink" Target="http://www.nursingcas.org/" TargetMode="External"/><Relationship Id="rId1" Type="http://schemas.openxmlformats.org/officeDocument/2006/relationships/slideLayout" Target="../slideLayouts/slideLayout2.xml"/><Relationship Id="rId4" Type="http://schemas.openxmlformats.org/officeDocument/2006/relationships/hyperlink" Target="https://www.vpcc.edu/health/nursing/application-forms-and-requirement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vpcc.edu/health/nursing/application-forms-and-requirements.html" TargetMode="External"/><Relationship Id="rId2" Type="http://schemas.openxmlformats.org/officeDocument/2006/relationships/hyperlink" Target="http://www.nursingcas.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ctrTitle"/>
          </p:nvPr>
        </p:nvSpPr>
        <p:spPr/>
        <p:txBody>
          <a:bodyPr/>
          <a:lstStyle/>
          <a:p>
            <a:r>
              <a:rPr lang="en-US" dirty="0"/>
              <a:t>VPCC Nursing Program </a:t>
            </a:r>
          </a:p>
        </p:txBody>
      </p:sp>
      <p:sp>
        <p:nvSpPr>
          <p:cNvPr id="135171" name="Rectangle 3"/>
          <p:cNvSpPr>
            <a:spLocks noGrp="1" noChangeArrowheads="1"/>
          </p:cNvSpPr>
          <p:nvPr>
            <p:ph type="subTitle" idx="1"/>
          </p:nvPr>
        </p:nvSpPr>
        <p:spPr/>
        <p:txBody>
          <a:bodyPr>
            <a:normAutofit fontScale="85000" lnSpcReduction="20000"/>
          </a:bodyPr>
          <a:lstStyle/>
          <a:p>
            <a:r>
              <a:rPr lang="en-US" sz="4400" dirty="0"/>
              <a:t>Information</a:t>
            </a:r>
          </a:p>
          <a:p>
            <a:r>
              <a:rPr lang="en-US" sz="4400" dirty="0"/>
              <a:t>Session</a:t>
            </a:r>
          </a:p>
          <a:p>
            <a:r>
              <a:rPr lang="en-US" sz="3800" dirty="0"/>
              <a:t>2025</a:t>
            </a:r>
          </a:p>
        </p:txBody>
      </p:sp>
      <p:pic>
        <p:nvPicPr>
          <p:cNvPr id="3" name="Picture 2" descr="A close up of a logo&#10;&#10;Description automatically generated">
            <a:extLst>
              <a:ext uri="{FF2B5EF4-FFF2-40B4-BE49-F238E27FC236}">
                <a16:creationId xmlns:a16="http://schemas.microsoft.com/office/drawing/2014/main" id="{D30C46A7-22FD-6971-BA4C-C97E6716D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9379" y="5282951"/>
            <a:ext cx="5914417" cy="1037093"/>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pPr algn="ctr"/>
            <a:r>
              <a:rPr lang="en-US" dirty="0"/>
              <a:t>Pre-requisite Courses</a:t>
            </a:r>
          </a:p>
        </p:txBody>
      </p:sp>
      <p:sp>
        <p:nvSpPr>
          <p:cNvPr id="3" name="Content Placeholder 2"/>
          <p:cNvSpPr>
            <a:spLocks noGrp="1"/>
          </p:cNvSpPr>
          <p:nvPr>
            <p:ph idx="1"/>
          </p:nvPr>
        </p:nvSpPr>
        <p:spPr>
          <a:xfrm>
            <a:off x="152400" y="1371600"/>
            <a:ext cx="8610600" cy="5257799"/>
          </a:xfrm>
        </p:spPr>
        <p:txBody>
          <a:bodyPr vert="horz" lIns="91440" tIns="45720" rIns="91440" bIns="45720" anchor="t">
            <a:normAutofit fontScale="25000" lnSpcReduction="20000"/>
          </a:bodyPr>
          <a:lstStyle/>
          <a:p>
            <a:r>
              <a:rPr lang="en-US" sz="6000" b="1" dirty="0"/>
              <a:t>Five pre-requisite courses MUST be completed </a:t>
            </a:r>
            <a:r>
              <a:rPr lang="en-US" sz="6000" dirty="0"/>
              <a:t>with a grade of “</a:t>
            </a:r>
            <a:r>
              <a:rPr lang="en-US" sz="6000" b="1" dirty="0">
                <a:solidFill>
                  <a:srgbClr val="FF0000"/>
                </a:solidFill>
              </a:rPr>
              <a:t>B</a:t>
            </a:r>
            <a:r>
              <a:rPr lang="en-US" sz="6000" dirty="0"/>
              <a:t>” or higher to apply to the nursing program:</a:t>
            </a:r>
          </a:p>
          <a:p>
            <a:pPr marL="0" indent="0">
              <a:buNone/>
            </a:pPr>
            <a:endParaRPr lang="en-US" sz="4800" dirty="0"/>
          </a:p>
          <a:p>
            <a:pPr marL="1090613" lvl="1" indent="-246063"/>
            <a:r>
              <a:rPr lang="en-US" sz="5600" b="1" dirty="0"/>
              <a:t>SDV 101 Orientation to Health Sciences</a:t>
            </a:r>
          </a:p>
          <a:p>
            <a:pPr marL="1090613" lvl="1" indent="-246063">
              <a:buNone/>
            </a:pPr>
            <a:r>
              <a:rPr lang="en-US" sz="5600" b="1" dirty="0"/>
              <a:t>	-  (SDV requirement is waived if previous 4 year college degree is held)</a:t>
            </a:r>
          </a:p>
          <a:p>
            <a:pPr marL="1090613" lvl="1" indent="-246063">
              <a:buNone/>
            </a:pPr>
            <a:r>
              <a:rPr lang="en-US" sz="5600" b="1" dirty="0"/>
              <a:t>	-  Applications will be accepted if SDV100 is being completed in an 8W1 session.  This is </a:t>
            </a:r>
          </a:p>
          <a:p>
            <a:pPr marL="1090613" lvl="1" indent="-246063">
              <a:buNone/>
            </a:pPr>
            <a:r>
              <a:rPr lang="en-US" sz="5600" b="1" dirty="0"/>
              <a:t>         the only pre-req that can be in progress after the close of the application period.</a:t>
            </a:r>
          </a:p>
          <a:p>
            <a:pPr marL="1090613" lvl="1" indent="-246063"/>
            <a:r>
              <a:rPr lang="en-US" sz="5600" b="1" dirty="0"/>
              <a:t>ENG 111 College Composition I</a:t>
            </a:r>
          </a:p>
          <a:p>
            <a:pPr marL="1090613" lvl="1" indent="-246063"/>
            <a:r>
              <a:rPr lang="en-US" sz="5600" b="1" dirty="0"/>
              <a:t>MTH 154 Quantitative Reasoning </a:t>
            </a:r>
          </a:p>
          <a:p>
            <a:pPr marL="1090613" lvl="1" indent="-246063"/>
            <a:r>
              <a:rPr lang="en-US" sz="5600" b="1" dirty="0"/>
              <a:t>PSY 230 Developmental Psychology</a:t>
            </a:r>
          </a:p>
          <a:p>
            <a:pPr marL="1090613" lvl="1" indent="-246063"/>
            <a:r>
              <a:rPr lang="en-US" sz="5600" b="1" dirty="0"/>
              <a:t>BIO</a:t>
            </a:r>
            <a:r>
              <a:rPr lang="en-US" sz="5600" b="1" i="1" dirty="0"/>
              <a:t> </a:t>
            </a:r>
            <a:r>
              <a:rPr lang="en-US" sz="5600" b="1" dirty="0"/>
              <a:t>141 Anatomy and Physiology I </a:t>
            </a:r>
          </a:p>
          <a:p>
            <a:pPr marL="1090613" lvl="1" indent="-246063"/>
            <a:r>
              <a:rPr lang="en-US" sz="5600" b="1" dirty="0">
                <a:solidFill>
                  <a:srgbClr val="00B0F0"/>
                </a:solidFill>
              </a:rPr>
              <a:t>BIO 142 A&amp;P II also required for PN-RN Applicants</a:t>
            </a:r>
          </a:p>
          <a:p>
            <a:pPr marL="393065" lvl="1" indent="0">
              <a:buNone/>
            </a:pPr>
            <a:endParaRPr lang="en-US" sz="4000" b="1" i="1" dirty="0"/>
          </a:p>
          <a:p>
            <a:pPr marL="393065" lvl="1" indent="0">
              <a:buNone/>
            </a:pPr>
            <a:endParaRPr lang="en-US" sz="4000" b="1" i="1" dirty="0"/>
          </a:p>
          <a:p>
            <a:pPr marL="285750" lvl="1" indent="-285750"/>
            <a:r>
              <a:rPr lang="en-US" sz="6000" dirty="0"/>
              <a:t>Recommend Completion in </a:t>
            </a:r>
            <a:r>
              <a:rPr lang="en-US" sz="6000" u="sng" dirty="0"/>
              <a:t>Summer Sessions </a:t>
            </a:r>
            <a:r>
              <a:rPr lang="en-US" sz="6000" dirty="0"/>
              <a:t>after above Pre-</a:t>
            </a:r>
            <a:r>
              <a:rPr lang="en-US" sz="6000" dirty="0" err="1"/>
              <a:t>Reqs</a:t>
            </a:r>
            <a:r>
              <a:rPr lang="en-US" sz="6000" dirty="0"/>
              <a:t> are taken</a:t>
            </a:r>
          </a:p>
          <a:p>
            <a:pPr marL="1090613" lvl="1" indent="-246063"/>
            <a:r>
              <a:rPr lang="en-US" sz="6000" b="1" dirty="0"/>
              <a:t>BIO 150 </a:t>
            </a:r>
            <a:r>
              <a:rPr lang="en-US" sz="6000" dirty="0"/>
              <a:t>Microbiology</a:t>
            </a:r>
          </a:p>
          <a:p>
            <a:pPr marL="1090613" marR="0" lvl="1" indent="-246063"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6000" b="1" i="0" u="none" strike="noStrike" kern="1200" cap="none" spc="0" normalizeH="0" baseline="0" noProof="0" dirty="0">
                <a:ln>
                  <a:noFill/>
                </a:ln>
                <a:effectLst/>
                <a:uLnTx/>
                <a:uFillTx/>
                <a:ea typeface="+mn-ea"/>
                <a:cs typeface="+mn-cs"/>
              </a:rPr>
              <a:t>ENG 112</a:t>
            </a:r>
            <a:r>
              <a:rPr lang="en-US" sz="6000" b="1" dirty="0"/>
              <a:t> </a:t>
            </a:r>
            <a:r>
              <a:rPr kumimoji="0" lang="en-US" sz="6000" i="0" u="none" strike="noStrike" kern="1200" cap="none" spc="0" normalizeH="0" baseline="0" noProof="0" dirty="0">
                <a:ln>
                  <a:noFill/>
                </a:ln>
                <a:effectLst/>
                <a:uLnTx/>
                <a:uFillTx/>
                <a:ea typeface="+mn-ea"/>
                <a:cs typeface="+mn-cs"/>
              </a:rPr>
              <a:t>College Composition II</a:t>
            </a:r>
          </a:p>
          <a:p>
            <a:pPr marL="1090613" marR="0" lvl="1" indent="-246063"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6000" b="1" i="0" u="none" strike="noStrike" kern="1200" cap="none" spc="0" normalizeH="0" baseline="0" noProof="0" dirty="0">
                <a:ln>
                  <a:noFill/>
                </a:ln>
                <a:effectLst/>
                <a:uLnTx/>
                <a:uFillTx/>
                <a:ea typeface="+mn-ea"/>
                <a:cs typeface="+mn-cs"/>
              </a:rPr>
              <a:t>PHI 220 </a:t>
            </a:r>
            <a:r>
              <a:rPr kumimoji="0" lang="en-US" sz="6000" i="0" u="none" strike="noStrike" kern="1200" cap="none" spc="0" normalizeH="0" baseline="0" noProof="0" dirty="0">
                <a:ln>
                  <a:noFill/>
                </a:ln>
                <a:effectLst/>
                <a:uLnTx/>
                <a:uFillTx/>
                <a:ea typeface="+mn-ea"/>
                <a:cs typeface="+mn-cs"/>
              </a:rPr>
              <a:t>Ethics</a:t>
            </a:r>
          </a:p>
          <a:p>
            <a:pPr marL="1090613" marR="0" lvl="1" indent="-246063"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lang="en-US" sz="6000" b="1" dirty="0"/>
              <a:t>BIO 142 </a:t>
            </a:r>
            <a:r>
              <a:rPr lang="en-US" sz="6000" dirty="0"/>
              <a:t>Anatomy &amp; Physiology II </a:t>
            </a:r>
            <a:endParaRPr lang="en-US" sz="4000" b="1" dirty="0"/>
          </a:p>
          <a:p>
            <a:pPr marL="393192" marR="0" lvl="1" indent="0" algn="l" defTabSz="914400" rtl="0" eaLnBrk="1" fontAlgn="auto" latinLnBrk="0" hangingPunct="1">
              <a:lnSpc>
                <a:spcPct val="100000"/>
              </a:lnSpc>
              <a:spcBef>
                <a:spcPct val="20000"/>
              </a:spcBef>
              <a:spcAft>
                <a:spcPts val="0"/>
              </a:spcAft>
              <a:buClr>
                <a:srgbClr val="0F6FC6"/>
              </a:buClr>
              <a:buSzPct val="85000"/>
              <a:buFont typeface="Wingdings 2"/>
              <a:buNone/>
              <a:tabLst/>
              <a:defRPr/>
            </a:pPr>
            <a:endParaRPr kumimoji="0" lang="en-US" sz="6000" b="1" i="0" u="none" strike="noStrike" kern="1200" cap="none" spc="0" normalizeH="0" baseline="0" noProof="0" dirty="0">
              <a:ln>
                <a:noFill/>
              </a:ln>
              <a:effectLst/>
              <a:uLnTx/>
              <a:uFillTx/>
              <a:ea typeface="+mn-ea"/>
              <a:cs typeface="+mn-cs"/>
            </a:endParaRPr>
          </a:p>
          <a:p>
            <a:pPr marL="285750" lvl="1" indent="0" algn="ctr">
              <a:buNone/>
              <a:tabLst>
                <a:tab pos="176213" algn="l"/>
              </a:tabLst>
            </a:pPr>
            <a:r>
              <a:rPr lang="en-US" sz="6000" b="1" dirty="0"/>
              <a:t>ALL BIO AND MTH CLASSES EXPIRE AFTER  5  YEARS</a:t>
            </a:r>
          </a:p>
        </p:txBody>
      </p:sp>
      <p:sp>
        <p:nvSpPr>
          <p:cNvPr id="4" name="Slide Number Placeholder 3"/>
          <p:cNvSpPr>
            <a:spLocks noGrp="1"/>
          </p:cNvSpPr>
          <p:nvPr>
            <p:ph type="sldNum" sz="quarter" idx="12"/>
          </p:nvPr>
        </p:nvSpPr>
        <p:spPr/>
        <p:txBody>
          <a:bodyPr/>
          <a:lstStyle/>
          <a:p>
            <a:fld id="{730F1E2A-8B3F-4942-85C4-0944B9B07055}" type="slidenum">
              <a:rPr lang="en-US" smtClean="0"/>
              <a:pPr/>
              <a:t>10</a:t>
            </a:fld>
            <a:endParaRPr lang="en-US"/>
          </a:p>
        </p:txBody>
      </p:sp>
    </p:spTree>
    <p:extLst>
      <p:ext uri="{BB962C8B-B14F-4D97-AF65-F5344CB8AC3E}">
        <p14:creationId xmlns:p14="http://schemas.microsoft.com/office/powerpoint/2010/main" val="1047208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2ECC900-DCAA-4F92-8DE2-5BC3AF6FB4CF}" type="slidenum">
              <a:rPr lang="en-US" smtClean="0"/>
              <a:pPr/>
              <a:t>11</a:t>
            </a:fld>
            <a:endParaRPr lang="en-US"/>
          </a:p>
        </p:txBody>
      </p:sp>
      <p:sp>
        <p:nvSpPr>
          <p:cNvPr id="5" name="Rectangle 4"/>
          <p:cNvSpPr/>
          <p:nvPr/>
        </p:nvSpPr>
        <p:spPr>
          <a:xfrm>
            <a:off x="152400" y="457406"/>
            <a:ext cx="8458200" cy="6432530"/>
          </a:xfrm>
          <a:prstGeom prst="rect">
            <a:avLst/>
          </a:prstGeom>
        </p:spPr>
        <p:txBody>
          <a:bodyPr wrap="square">
            <a:spAutoFit/>
          </a:bodyPr>
          <a:lstStyle/>
          <a:p>
            <a:r>
              <a:rPr lang="en-US" sz="4400" dirty="0">
                <a:solidFill>
                  <a:schemeClr val="accent1"/>
                </a:solidFill>
                <a:latin typeface="+mj-lt"/>
              </a:rPr>
              <a:t>PRE-REQUISITE GPA </a:t>
            </a:r>
          </a:p>
          <a:p>
            <a:r>
              <a:rPr lang="en-US" sz="4400" dirty="0">
                <a:solidFill>
                  <a:schemeClr val="accent1"/>
                </a:solidFill>
                <a:latin typeface="+mj-lt"/>
              </a:rPr>
              <a:t>CALCULATIONS</a:t>
            </a:r>
          </a:p>
          <a:p>
            <a:r>
              <a:rPr lang="en-US" sz="2000" b="1" i="1" dirty="0"/>
              <a:t>Minimum</a:t>
            </a:r>
            <a:r>
              <a:rPr lang="en-US" sz="2000" b="1" dirty="0"/>
              <a:t> pre-requisite </a:t>
            </a:r>
            <a:r>
              <a:rPr lang="en-US" sz="2000" b="1" dirty="0">
                <a:solidFill>
                  <a:srgbClr val="FF0000"/>
                </a:solidFill>
              </a:rPr>
              <a:t>3.0</a:t>
            </a:r>
            <a:r>
              <a:rPr lang="en-US" sz="2000" b="1" dirty="0"/>
              <a:t> GPA is required</a:t>
            </a:r>
          </a:p>
          <a:p>
            <a:pPr lvl="1"/>
            <a:r>
              <a:rPr lang="en-US" sz="2000" b="1" dirty="0"/>
              <a:t>Higher GPA is </a:t>
            </a:r>
            <a:r>
              <a:rPr lang="en-US" sz="2000" b="1" i="1" dirty="0"/>
              <a:t>beneficial</a:t>
            </a:r>
          </a:p>
          <a:p>
            <a:pPr lvl="1"/>
            <a:r>
              <a:rPr lang="en-US" sz="2000" b="1" dirty="0"/>
              <a:t>Admission Average GPA = 3.815</a:t>
            </a:r>
          </a:p>
          <a:p>
            <a:pPr lvl="1"/>
            <a:endParaRPr lang="en-US" sz="800" b="1" dirty="0"/>
          </a:p>
          <a:p>
            <a:pPr marL="640080" lvl="1" indent="-246888" algn="l" fontAlgn="auto">
              <a:spcBef>
                <a:spcPts val="0"/>
              </a:spcBef>
              <a:spcAft>
                <a:spcPts val="0"/>
              </a:spcAft>
              <a:buClr>
                <a:srgbClr val="0F6FC6"/>
              </a:buClr>
              <a:buSzPct val="85000"/>
              <a:buFont typeface="Wingdings 2"/>
              <a:buChar char=""/>
            </a:pPr>
            <a:r>
              <a:rPr lang="en-US" sz="2000" dirty="0"/>
              <a:t>Admission GPA is calculated using grades received in the 4 pre-requisite courses (BIO141, ENG111, PSY230, MTH154).  </a:t>
            </a:r>
          </a:p>
          <a:p>
            <a:pPr marL="640080" lvl="1" indent="-246888" algn="l" fontAlgn="auto">
              <a:spcBef>
                <a:spcPct val="20000"/>
              </a:spcBef>
              <a:spcAft>
                <a:spcPts val="0"/>
              </a:spcAft>
              <a:buClr>
                <a:srgbClr val="0F6FC6"/>
              </a:buClr>
              <a:buSzPct val="85000"/>
              <a:buFont typeface="Wingdings 2"/>
              <a:buChar char=""/>
            </a:pPr>
            <a:r>
              <a:rPr lang="en-US" sz="2000" dirty="0"/>
              <a:t>5  pre-requisite courses for PN to RN also includes the above and BIO142. </a:t>
            </a:r>
          </a:p>
          <a:p>
            <a:pPr marL="640080" lvl="1" indent="-246888" algn="l" fontAlgn="auto">
              <a:spcBef>
                <a:spcPct val="20000"/>
              </a:spcBef>
              <a:spcAft>
                <a:spcPts val="0"/>
              </a:spcAft>
              <a:buClr>
                <a:srgbClr val="0F6FC6"/>
              </a:buClr>
              <a:buSzPct val="85000"/>
              <a:buFont typeface="Wingdings 2"/>
              <a:buChar char=""/>
            </a:pPr>
            <a:r>
              <a:rPr lang="en-US" sz="2000" dirty="0"/>
              <a:t>SDV100/101 is not part of the calculation since the grade is Pass/Fail.  Any pre-req course that has a posted Pass/Fail grade will not be used to calculate admission GPA.</a:t>
            </a:r>
          </a:p>
          <a:p>
            <a:pPr marL="393192" lvl="1" algn="l" fontAlgn="auto">
              <a:spcBef>
                <a:spcPct val="20000"/>
              </a:spcBef>
              <a:spcAft>
                <a:spcPts val="0"/>
              </a:spcAft>
              <a:buClr>
                <a:srgbClr val="0F6FC6"/>
              </a:buClr>
              <a:buSzPct val="85000"/>
            </a:pPr>
            <a:endParaRPr lang="en-US" sz="1000" dirty="0"/>
          </a:p>
          <a:p>
            <a:pPr marL="640080" lvl="1" indent="-246888" algn="l" fontAlgn="auto">
              <a:spcBef>
                <a:spcPct val="20000"/>
              </a:spcBef>
              <a:spcAft>
                <a:spcPts val="0"/>
              </a:spcAft>
              <a:buClr>
                <a:srgbClr val="0F6FC6"/>
              </a:buClr>
              <a:buSzPct val="85000"/>
              <a:buFont typeface="Wingdings 2"/>
              <a:buChar char=""/>
            </a:pPr>
            <a:r>
              <a:rPr lang="en-US" sz="2000" dirty="0"/>
              <a:t>When transfer courses are used to satisfy the pre-requisite courses, the transfer grades are included in the calculation.  </a:t>
            </a:r>
          </a:p>
          <a:p>
            <a:pPr marL="393192" lvl="1" algn="l" fontAlgn="auto">
              <a:spcBef>
                <a:spcPct val="20000"/>
              </a:spcBef>
              <a:spcAft>
                <a:spcPts val="0"/>
              </a:spcAft>
              <a:buClr>
                <a:srgbClr val="0F6FC6"/>
              </a:buClr>
              <a:buSzPct val="85000"/>
            </a:pPr>
            <a:endParaRPr lang="en-US" sz="1000" dirty="0"/>
          </a:p>
          <a:p>
            <a:pPr marL="640080" lvl="1" indent="-246888" algn="l" fontAlgn="auto">
              <a:spcBef>
                <a:spcPct val="20000"/>
              </a:spcBef>
              <a:spcAft>
                <a:spcPts val="0"/>
              </a:spcAft>
              <a:buClr>
                <a:srgbClr val="0F6FC6"/>
              </a:buClr>
              <a:buSzPct val="85000"/>
              <a:buFont typeface="Wingdings 2"/>
              <a:buChar char=""/>
            </a:pPr>
            <a:r>
              <a:rPr lang="en-US" sz="2000" dirty="0"/>
              <a:t>If a student has multiple enrollments in a single course, the </a:t>
            </a:r>
            <a:r>
              <a:rPr lang="en-US" sz="2000" b="1" dirty="0"/>
              <a:t>most recent grade, not the highest </a:t>
            </a:r>
            <a:r>
              <a:rPr lang="en-US" sz="2000" dirty="0"/>
              <a:t>is included in the calculation.</a:t>
            </a:r>
            <a:endParaRPr lang="en-US" dirty="0"/>
          </a:p>
        </p:txBody>
      </p:sp>
    </p:spTree>
    <p:extLst>
      <p:ext uri="{BB962C8B-B14F-4D97-AF65-F5344CB8AC3E}">
        <p14:creationId xmlns:p14="http://schemas.microsoft.com/office/powerpoint/2010/main" val="4217401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normAutofit fontScale="90000"/>
          </a:bodyPr>
          <a:lstStyle/>
          <a:p>
            <a:pPr algn="ctr"/>
            <a:r>
              <a:rPr lang="en-US" sz="4400"/>
              <a:t>Nursing Curriculum</a:t>
            </a:r>
            <a:br>
              <a:rPr lang="en-US" sz="4400"/>
            </a:br>
            <a:r>
              <a:rPr lang="en-US" sz="4400"/>
              <a:t>Gen-Ed Courses to Complete</a:t>
            </a:r>
          </a:p>
        </p:txBody>
      </p:sp>
      <p:sp>
        <p:nvSpPr>
          <p:cNvPr id="3" name="Content Placeholder 2"/>
          <p:cNvSpPr>
            <a:spLocks noGrp="1"/>
          </p:cNvSpPr>
          <p:nvPr>
            <p:ph idx="1"/>
          </p:nvPr>
        </p:nvSpPr>
        <p:spPr>
          <a:xfrm>
            <a:off x="457200" y="1676400"/>
            <a:ext cx="8534400" cy="4876800"/>
          </a:xfrm>
        </p:spPr>
        <p:txBody>
          <a:bodyPr>
            <a:normAutofit fontScale="25000" lnSpcReduction="20000"/>
          </a:bodyPr>
          <a:lstStyle/>
          <a:p>
            <a:pPr algn="ctr">
              <a:buNone/>
            </a:pPr>
            <a:r>
              <a:rPr lang="en-US" sz="8000" b="1" dirty="0"/>
              <a:t>These courses are part of the nursing curriculum and are recommended for completion prior to applying and are not calculated in the pre-requisite GPA. </a:t>
            </a:r>
          </a:p>
          <a:p>
            <a:pPr algn="ctr">
              <a:buNone/>
            </a:pPr>
            <a:r>
              <a:rPr lang="en-US" sz="4800" b="1" dirty="0"/>
              <a:t>  </a:t>
            </a:r>
          </a:p>
          <a:p>
            <a:r>
              <a:rPr lang="en-US" sz="7200" b="1" dirty="0"/>
              <a:t>These 2 BIO courses are recommended to be taken over the summer</a:t>
            </a:r>
          </a:p>
          <a:p>
            <a:pPr lvl="1"/>
            <a:r>
              <a:rPr lang="en-US" sz="6400" b="1" dirty="0"/>
              <a:t>BIO 142, </a:t>
            </a:r>
            <a:r>
              <a:rPr lang="en-US" sz="6400" dirty="0"/>
              <a:t>Anatomy and Physiology II</a:t>
            </a:r>
            <a:r>
              <a:rPr lang="en-US" sz="6400" b="1" dirty="0"/>
              <a:t> - Pre-req for 2</a:t>
            </a:r>
            <a:r>
              <a:rPr lang="en-US" sz="6400" b="1" baseline="30000" dirty="0"/>
              <a:t>nd</a:t>
            </a:r>
            <a:r>
              <a:rPr lang="en-US" sz="6400" b="1" dirty="0"/>
              <a:t> semester nursing classes </a:t>
            </a:r>
            <a:r>
              <a:rPr lang="en-US" sz="6400" dirty="0"/>
              <a:t>and must be completed before for NSG 152 and NSG 170 registration</a:t>
            </a:r>
          </a:p>
          <a:p>
            <a:pPr lvl="1"/>
            <a:r>
              <a:rPr lang="en-US" sz="6400" b="1" dirty="0"/>
              <a:t>BIO 150, </a:t>
            </a:r>
            <a:r>
              <a:rPr lang="en-US" sz="6400" dirty="0"/>
              <a:t>Introduction to Microbiology – </a:t>
            </a:r>
            <a:r>
              <a:rPr lang="en-US" sz="6400" b="1" dirty="0"/>
              <a:t>Pre-req for 3rd semester nursing classes </a:t>
            </a:r>
            <a:r>
              <a:rPr lang="en-US" sz="6400" dirty="0"/>
              <a:t>and must be completed before NSG 210 and NSG 211 registration</a:t>
            </a:r>
          </a:p>
          <a:p>
            <a:pPr marL="393192" lvl="1" indent="0">
              <a:buNone/>
            </a:pPr>
            <a:endParaRPr lang="en-US" sz="4800" b="1" dirty="0"/>
          </a:p>
          <a:p>
            <a:pPr marL="0" lvl="1" indent="0">
              <a:buNone/>
            </a:pPr>
            <a:r>
              <a:rPr lang="en-US" sz="6400" b="1" dirty="0"/>
              <a:t>Recommended to complete these 2 courses in a summer session before graduation:</a:t>
            </a:r>
          </a:p>
          <a:p>
            <a:pPr lvl="1">
              <a:buClr>
                <a:srgbClr val="0BD0D9"/>
              </a:buClr>
            </a:pPr>
            <a:r>
              <a:rPr lang="en-US" sz="6200" b="1" dirty="0"/>
              <a:t>ENG 112 </a:t>
            </a:r>
          </a:p>
          <a:p>
            <a:pPr lvl="1">
              <a:buClr>
                <a:srgbClr val="0BD0D9"/>
              </a:buClr>
            </a:pPr>
            <a:r>
              <a:rPr lang="en-US" sz="6200" b="1" dirty="0"/>
              <a:t>PHI 220 </a:t>
            </a:r>
            <a:r>
              <a:rPr lang="en-US" sz="6200" dirty="0"/>
              <a:t>Ethics</a:t>
            </a:r>
          </a:p>
          <a:p>
            <a:pPr marL="0" lvl="0" indent="0">
              <a:buClr>
                <a:srgbClr val="0BD0D9"/>
              </a:buClr>
              <a:buNone/>
            </a:pPr>
            <a:endParaRPr lang="en-US" sz="5600" b="1" dirty="0"/>
          </a:p>
          <a:p>
            <a:pPr marL="393192" lvl="1" indent="0">
              <a:buNone/>
            </a:pPr>
            <a:r>
              <a:rPr lang="en-US" sz="7200" b="1" dirty="0"/>
              <a:t>Students are encouraged to complete these courses prior to entering the nursing program or during a summer term to lessen course workload and facilitate success. </a:t>
            </a:r>
            <a:r>
              <a:rPr lang="en-US" sz="7200" i="1" dirty="0"/>
              <a:t>*This may impact financial aid, as students will not be considered “full-time” with fewer than 12 credits per semester.</a:t>
            </a:r>
          </a:p>
          <a:p>
            <a:pPr marL="393192" lvl="1" indent="0">
              <a:buNone/>
            </a:pPr>
            <a:endParaRPr lang="en-US" sz="7200" i="1" dirty="0"/>
          </a:p>
          <a:p>
            <a:pPr marL="393192" lvl="1" indent="0">
              <a:buNone/>
            </a:pPr>
            <a:r>
              <a:rPr lang="en-US" sz="7200" b="1" dirty="0">
                <a:solidFill>
                  <a:schemeClr val="bg1"/>
                </a:solidFill>
              </a:rPr>
              <a:t>Points Al</a:t>
            </a:r>
            <a:r>
              <a:rPr lang="en-US" sz="7200" dirty="0">
                <a:solidFill>
                  <a:schemeClr val="bg1"/>
                </a:solidFill>
              </a:rPr>
              <a:t>(waived if previous degree)</a:t>
            </a:r>
          </a:p>
          <a:p>
            <a:pPr lvl="1">
              <a:buNone/>
            </a:pPr>
            <a:endParaRPr lang="en-US" sz="7200" dirty="0"/>
          </a:p>
        </p:txBody>
      </p:sp>
      <p:sp>
        <p:nvSpPr>
          <p:cNvPr id="7" name="Slide Number Placeholder 6"/>
          <p:cNvSpPr>
            <a:spLocks noGrp="1"/>
          </p:cNvSpPr>
          <p:nvPr>
            <p:ph type="sldNum" sz="quarter" idx="12"/>
          </p:nvPr>
        </p:nvSpPr>
        <p:spPr/>
        <p:txBody>
          <a:bodyPr/>
          <a:lstStyle/>
          <a:p>
            <a:fld id="{730F1E2A-8B3F-4942-85C4-0944B9B07055}" type="slidenum">
              <a:rPr lang="en-US" smtClean="0"/>
              <a:pPr/>
              <a:t>12</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86800" cy="914400"/>
          </a:xfrm>
        </p:spPr>
        <p:txBody>
          <a:bodyPr>
            <a:normAutofit fontScale="90000"/>
          </a:bodyPr>
          <a:lstStyle/>
          <a:p>
            <a:pPr algn="ctr"/>
            <a:r>
              <a:rPr lang="en-US" sz="4400"/>
              <a:t>Apply ON-LINE to </a:t>
            </a:r>
            <a:r>
              <a:rPr lang="en-US" sz="4400">
                <a:solidFill>
                  <a:srgbClr val="0000D4"/>
                </a:solidFill>
                <a:hlinkClick r:id="rId2">
                  <a:extLst>
                    <a:ext uri="{A12FA001-AC4F-418D-AE19-62706E023703}">
                      <ahyp:hlinkClr xmlns:ahyp="http://schemas.microsoft.com/office/drawing/2018/hyperlinkcolor" val="tx"/>
                    </a:ext>
                  </a:extLst>
                </a:hlinkClick>
              </a:rPr>
              <a:t>www.NursingCAS.org</a:t>
            </a:r>
            <a:r>
              <a:rPr lang="en-US" sz="4400">
                <a:solidFill>
                  <a:srgbClr val="0000D4"/>
                </a:solidFill>
              </a:rPr>
              <a:t>  </a:t>
            </a:r>
          </a:p>
        </p:txBody>
      </p:sp>
      <p:sp>
        <p:nvSpPr>
          <p:cNvPr id="3" name="Content Placeholder 2"/>
          <p:cNvSpPr>
            <a:spLocks noGrp="1"/>
          </p:cNvSpPr>
          <p:nvPr>
            <p:ph idx="1"/>
          </p:nvPr>
        </p:nvSpPr>
        <p:spPr>
          <a:xfrm>
            <a:off x="228600" y="1676400"/>
            <a:ext cx="8686800" cy="5029200"/>
          </a:xfrm>
        </p:spPr>
        <p:txBody>
          <a:bodyPr>
            <a:normAutofit/>
          </a:bodyPr>
          <a:lstStyle/>
          <a:p>
            <a:pPr marL="0" indent="0">
              <a:buNone/>
            </a:pPr>
            <a:r>
              <a:rPr lang="en-US" sz="1800" b="1" u="sng" dirty="0"/>
              <a:t>Declare Day or Evening/Weekend Preference:</a:t>
            </a:r>
          </a:p>
          <a:p>
            <a:pPr marL="914400" indent="-273050"/>
            <a:r>
              <a:rPr lang="en-US" sz="1800" dirty="0"/>
              <a:t>Select your preferred cohort - Day or Evening/Weekend.  </a:t>
            </a:r>
          </a:p>
          <a:p>
            <a:pPr marL="914400" indent="-273050"/>
            <a:r>
              <a:rPr lang="en-US" sz="1800" dirty="0"/>
              <a:t>Select your preferred cohort </a:t>
            </a:r>
            <a:r>
              <a:rPr lang="en-US" sz="1800" b="1" dirty="0"/>
              <a:t>AND</a:t>
            </a:r>
            <a:r>
              <a:rPr lang="en-US" sz="1800" dirty="0"/>
              <a:t> EITHER if you wish consideration for either cohort (as back up if you are not selected for your  preferred cohort).</a:t>
            </a:r>
          </a:p>
          <a:p>
            <a:pPr marL="914400" indent="-273050"/>
            <a:r>
              <a:rPr lang="en-US" sz="1800" dirty="0"/>
              <a:t>Select only EITHER if you have no cohort preference and will agree to the cohort that you are selected into.</a:t>
            </a:r>
          </a:p>
          <a:p>
            <a:pPr marL="0" indent="0">
              <a:buNone/>
            </a:pPr>
            <a:endParaRPr lang="en-US" sz="1100" dirty="0"/>
          </a:p>
          <a:p>
            <a:r>
              <a:rPr lang="en-US" sz="1800" dirty="0"/>
              <a:t>Ensure all transcripts have been uploaded and applicable information and data has been entered into your application.</a:t>
            </a:r>
          </a:p>
          <a:p>
            <a:r>
              <a:rPr lang="en-US" sz="1800" dirty="0"/>
              <a:t>Ensure your resume has been uploaded.</a:t>
            </a:r>
          </a:p>
          <a:p>
            <a:r>
              <a:rPr lang="en-US" sz="1800" dirty="0"/>
              <a:t>Ensure all fields and information has been entered and completed.</a:t>
            </a:r>
          </a:p>
          <a:p>
            <a:pPr marL="0" indent="0">
              <a:buNone/>
            </a:pPr>
            <a:endParaRPr lang="en-US" sz="1100" dirty="0"/>
          </a:p>
          <a:p>
            <a:r>
              <a:rPr lang="en-US" sz="1800" b="1" dirty="0">
                <a:solidFill>
                  <a:srgbClr val="FF0000"/>
                </a:solidFill>
              </a:rPr>
              <a:t>Application fee of $60 (SUBJECT TO CHANGE WITHOUT NOTICE) </a:t>
            </a:r>
            <a:r>
              <a:rPr lang="en-US" sz="1800" b="1" dirty="0"/>
              <a:t>will be charged with application submission.</a:t>
            </a:r>
          </a:p>
          <a:p>
            <a:pPr marL="0" indent="0">
              <a:buNone/>
            </a:pPr>
            <a:endParaRPr lang="en-US" sz="1100" b="1" dirty="0"/>
          </a:p>
          <a:p>
            <a:pPr marL="0" indent="0" algn="ctr">
              <a:buNone/>
            </a:pPr>
            <a:r>
              <a:rPr lang="en-US" sz="1800" b="1" i="1" dirty="0">
                <a:latin typeface="Times New Roman" panose="02020603050405020304" pitchFamily="18" charset="0"/>
                <a:cs typeface="Times New Roman" pitchFamily="18" charset="0"/>
              </a:rPr>
              <a:t>New </a:t>
            </a:r>
            <a:r>
              <a:rPr lang="en-US" sz="1800" b="1" i="1" dirty="0" err="1">
                <a:latin typeface="Times New Roman" panose="02020603050405020304" pitchFamily="18" charset="0"/>
                <a:cs typeface="Times New Roman" pitchFamily="18" charset="0"/>
              </a:rPr>
              <a:t>NursingCAS</a:t>
            </a:r>
            <a:r>
              <a:rPr lang="en-US" sz="1800" b="1" i="1" dirty="0">
                <a:latin typeface="Times New Roman" panose="02020603050405020304" pitchFamily="18" charset="0"/>
                <a:cs typeface="Times New Roman" pitchFamily="18" charset="0"/>
              </a:rPr>
              <a:t> information is posted on the Nursing webpage at </a:t>
            </a:r>
          </a:p>
          <a:p>
            <a:pPr marL="0" indent="0" algn="ctr">
              <a:buNone/>
            </a:pPr>
            <a:r>
              <a:rPr lang="en-US" sz="1800" b="1" dirty="0">
                <a:solidFill>
                  <a:srgbClr val="0000D4"/>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https://www.vpcc.edu/health/nursing/application-forms-and-requirements.html</a:t>
            </a:r>
            <a:r>
              <a:rPr lang="en-US" sz="1800" b="1" dirty="0">
                <a:solidFill>
                  <a:srgbClr val="0000D4"/>
                </a:solidFill>
                <a:latin typeface="Times New Roman" panose="02020603050405020304" pitchFamily="18" charset="0"/>
                <a:cs typeface="Times New Roman" panose="02020603050405020304" pitchFamily="18" charset="0"/>
              </a:rPr>
              <a:t> </a:t>
            </a:r>
            <a:endParaRPr lang="en-US" sz="1400" dirty="0">
              <a:solidFill>
                <a:srgbClr val="0000D4"/>
              </a:solidFill>
            </a:endParaRPr>
          </a:p>
          <a:p>
            <a:endParaRPr lang="en-US" dirty="0"/>
          </a:p>
        </p:txBody>
      </p:sp>
      <p:sp>
        <p:nvSpPr>
          <p:cNvPr id="4" name="Slide Number Placeholder 3"/>
          <p:cNvSpPr>
            <a:spLocks noGrp="1"/>
          </p:cNvSpPr>
          <p:nvPr>
            <p:ph type="sldNum" sz="quarter" idx="12"/>
          </p:nvPr>
        </p:nvSpPr>
        <p:spPr/>
        <p:txBody>
          <a:bodyPr/>
          <a:lstStyle/>
          <a:p>
            <a:fld id="{730F1E2A-8B3F-4942-85C4-0944B9B07055}" type="slidenum">
              <a:rPr lang="en-US" smtClean="0"/>
              <a:pPr/>
              <a:t>13</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lgn="ctr"/>
            <a:r>
              <a:rPr lang="en-US"/>
              <a:t>Reference &amp; Resume </a:t>
            </a:r>
          </a:p>
        </p:txBody>
      </p:sp>
      <p:sp>
        <p:nvSpPr>
          <p:cNvPr id="3" name="Content Placeholder 2"/>
          <p:cNvSpPr>
            <a:spLocks noGrp="1"/>
          </p:cNvSpPr>
          <p:nvPr>
            <p:ph idx="1"/>
          </p:nvPr>
        </p:nvSpPr>
        <p:spPr>
          <a:xfrm>
            <a:off x="762000" y="1524000"/>
            <a:ext cx="8153400" cy="5181600"/>
          </a:xfrm>
        </p:spPr>
        <p:txBody>
          <a:bodyPr>
            <a:normAutofit fontScale="92500" lnSpcReduction="20000"/>
          </a:bodyPr>
          <a:lstStyle/>
          <a:p>
            <a:pPr marL="0" indent="0" algn="ctr">
              <a:buNone/>
            </a:pPr>
            <a:r>
              <a:rPr lang="en-US" b="1" dirty="0">
                <a:latin typeface="Times New Roman" panose="02020603050405020304" pitchFamily="18" charset="0"/>
                <a:cs typeface="Times New Roman" panose="02020603050405020304" pitchFamily="18" charset="0"/>
              </a:rPr>
              <a:t>One academic reference required for application</a:t>
            </a:r>
          </a:p>
          <a:p>
            <a:pPr marL="0" lvl="1" indent="0">
              <a:buClr>
                <a:schemeClr val="accent3"/>
              </a:buClr>
              <a:buSzPct val="95000"/>
              <a:buNone/>
            </a:pPr>
            <a:r>
              <a:rPr lang="en-US" sz="1000" b="1" dirty="0">
                <a:latin typeface="Times New Roman" panose="02020603050405020304" pitchFamily="18" charset="0"/>
                <a:cs typeface="Times New Roman" panose="02020603050405020304" pitchFamily="18" charset="0"/>
              </a:rPr>
              <a:t>    </a:t>
            </a:r>
          </a:p>
          <a:p>
            <a:pPr marL="342900" lvl="1" indent="-342900">
              <a:buClr>
                <a:schemeClr val="accent3"/>
              </a:buClr>
              <a:buSzPct val="95000"/>
            </a:pPr>
            <a:r>
              <a:rPr lang="en-US" sz="2000" dirty="0">
                <a:latin typeface="Times New Roman" panose="02020603050405020304" pitchFamily="18" charset="0"/>
                <a:cs typeface="Times New Roman" pitchFamily="18" charset="0"/>
              </a:rPr>
              <a:t>From any pre-requisite nursing course faculty (BIO faculty preferred)</a:t>
            </a:r>
          </a:p>
          <a:p>
            <a:pPr marL="0" lvl="1" indent="0">
              <a:buClr>
                <a:schemeClr val="accent3"/>
              </a:buClr>
              <a:buSzPct val="95000"/>
              <a:buNone/>
            </a:pPr>
            <a:r>
              <a:rPr lang="en-US" sz="2000" dirty="0">
                <a:latin typeface="Times New Roman" panose="02020603050405020304" pitchFamily="18" charset="0"/>
                <a:cs typeface="Times New Roman" pitchFamily="18" charset="0"/>
              </a:rPr>
              <a:t>   </a:t>
            </a:r>
          </a:p>
          <a:p>
            <a:pPr marL="342900" lvl="1" indent="-342900">
              <a:buClr>
                <a:schemeClr val="accent3"/>
              </a:buClr>
              <a:buSzPct val="95000"/>
            </a:pPr>
            <a:r>
              <a:rPr lang="en-US" sz="2000" dirty="0">
                <a:latin typeface="Times New Roman" panose="02020603050405020304" pitchFamily="18" charset="0"/>
                <a:cs typeface="Times New Roman" pitchFamily="18" charset="0"/>
              </a:rPr>
              <a:t>If an academic reference cannot be obtained, a professional reference will be accepted from a </a:t>
            </a:r>
            <a:r>
              <a:rPr lang="en-US" sz="2000" b="1" dirty="0">
                <a:latin typeface="Times New Roman" panose="02020603050405020304" pitchFamily="18" charset="0"/>
                <a:cs typeface="Times New Roman" pitchFamily="18" charset="0"/>
              </a:rPr>
              <a:t>current or former supervisor. </a:t>
            </a:r>
            <a:r>
              <a:rPr lang="en-US" sz="2000" i="1" dirty="0">
                <a:latin typeface="Times New Roman" panose="02020603050405020304" pitchFamily="18" charset="0"/>
                <a:cs typeface="Times New Roman" pitchFamily="18" charset="0"/>
              </a:rPr>
              <a:t>Friends, clergy, family member references will not be accepted.</a:t>
            </a:r>
            <a:endParaRPr lang="en-US" sz="2000" b="1" i="1" dirty="0">
              <a:latin typeface="Times New Roman" panose="02020603050405020304" pitchFamily="18" charset="0"/>
              <a:cs typeface="Times New Roman" pitchFamily="18" charset="0"/>
            </a:endParaRPr>
          </a:p>
          <a:p>
            <a:pPr marL="640080" lvl="2" indent="0">
              <a:buNone/>
            </a:pPr>
            <a:r>
              <a:rPr lang="en-US" sz="2000" dirty="0">
                <a:solidFill>
                  <a:srgbClr val="0000D4"/>
                </a:solidFill>
                <a:latin typeface="Times New Roman" panose="02020603050405020304" pitchFamily="18" charset="0"/>
                <a:cs typeface="Times New Roman" panose="02020603050405020304" pitchFamily="18" charset="0"/>
              </a:rPr>
              <a:t> </a:t>
            </a:r>
          </a:p>
          <a:p>
            <a:r>
              <a:rPr lang="en-US" sz="2000" dirty="0">
                <a:latin typeface="Times New Roman" panose="02020603050405020304" pitchFamily="18" charset="0"/>
                <a:cs typeface="Times New Roman" pitchFamily="18" charset="0"/>
              </a:rPr>
              <a:t>Request a reference from your faculty and notify them that </a:t>
            </a:r>
            <a:r>
              <a:rPr lang="en-US" sz="2000" dirty="0" err="1">
                <a:latin typeface="Times New Roman" panose="02020603050405020304" pitchFamily="18" charset="0"/>
                <a:cs typeface="Times New Roman" pitchFamily="18" charset="0"/>
              </a:rPr>
              <a:t>NursingCAS</a:t>
            </a:r>
            <a:r>
              <a:rPr lang="en-US" sz="2000" dirty="0">
                <a:latin typeface="Times New Roman" panose="02020603050405020304" pitchFamily="18" charset="0"/>
                <a:cs typeface="Times New Roman" pitchFamily="18" charset="0"/>
              </a:rPr>
              <a:t> will send link to complete the reference section of your online application.  References are a part of your application through </a:t>
            </a:r>
            <a:r>
              <a:rPr lang="en-US" sz="2000" b="1" dirty="0">
                <a:solidFill>
                  <a:srgbClr val="0000D4"/>
                </a:solidFill>
                <a:latin typeface="Times New Roman" panose="02020603050405020304" pitchFamily="18" charset="0"/>
                <a:cs typeface="Times New Roman" pitchFamily="18" charset="0"/>
                <a:hlinkClick r:id="rId2">
                  <a:extLst>
                    <a:ext uri="{A12FA001-AC4F-418D-AE19-62706E023703}">
                      <ahyp:hlinkClr xmlns:ahyp="http://schemas.microsoft.com/office/drawing/2018/hyperlinkcolor" val="tx"/>
                    </a:ext>
                  </a:extLst>
                </a:hlinkClick>
              </a:rPr>
              <a:t>www.NursingCAS.org</a:t>
            </a:r>
            <a:r>
              <a:rPr lang="en-US" sz="2000" b="1" dirty="0">
                <a:solidFill>
                  <a:srgbClr val="0000D4"/>
                </a:solidFill>
                <a:latin typeface="Times New Roman" panose="02020603050405020304" pitchFamily="18" charset="0"/>
                <a:cs typeface="Times New Roman" pitchFamily="18" charset="0"/>
              </a:rPr>
              <a:t> </a:t>
            </a:r>
            <a:r>
              <a:rPr lang="en-US" sz="2000" dirty="0">
                <a:latin typeface="Times New Roman" panose="02020603050405020304" pitchFamily="18" charset="0"/>
                <a:cs typeface="Times New Roman" pitchFamily="18" charset="0"/>
              </a:rPr>
              <a:t>and not a separate process.  </a:t>
            </a:r>
          </a:p>
          <a:p>
            <a:r>
              <a:rPr lang="en-US" sz="2000" dirty="0">
                <a:latin typeface="Times New Roman" panose="02020603050405020304" pitchFamily="18" charset="0"/>
                <a:cs typeface="Times New Roman" pitchFamily="18" charset="0"/>
              </a:rPr>
              <a:t>A resume for work experience is highly recommended, but not required, and should be included in the EXPERIENCE portion of your application at www.NursingCAS.org.</a:t>
            </a:r>
          </a:p>
          <a:p>
            <a:endParaRPr lang="en-US" sz="2000" dirty="0">
              <a:latin typeface="Times New Roman" panose="02020603050405020304" pitchFamily="18" charset="0"/>
              <a:cs typeface="Times New Roman" pitchFamily="18" charset="0"/>
            </a:endParaRPr>
          </a:p>
          <a:p>
            <a:pPr marL="285750" lvl="2" indent="0" algn="ctr">
              <a:buNone/>
            </a:pPr>
            <a:r>
              <a:rPr lang="en-US" sz="2000" b="1" dirty="0">
                <a:solidFill>
                  <a:srgbClr val="0000D4"/>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https://www.vpcc.edu/health/nursing/application-forms-and-requirements.html</a:t>
            </a:r>
            <a:endParaRPr lang="en-US" sz="2000" b="1" dirty="0">
              <a:solidFill>
                <a:srgbClr val="0000D4"/>
              </a:solidFill>
              <a:latin typeface="Times New Roman" panose="02020603050405020304" pitchFamily="18" charset="0"/>
              <a:cs typeface="Times New Roman" panose="02020603050405020304" pitchFamily="18" charset="0"/>
            </a:endParaRPr>
          </a:p>
          <a:p>
            <a:pPr marL="285750" lvl="2" indent="0" algn="ctr">
              <a:buNone/>
            </a:pPr>
            <a:endParaRPr lang="en-US" sz="2000" dirty="0">
              <a:latin typeface="Times New Roman" panose="02020603050405020304" pitchFamily="18" charset="0"/>
              <a:cs typeface="Times New Roman" pitchFamily="18" charset="0"/>
            </a:endParaRPr>
          </a:p>
          <a:p>
            <a:pPr marL="0" indent="0">
              <a:buNone/>
            </a:pPr>
            <a:endParaRPr lang="en-US" sz="2000" dirty="0">
              <a:latin typeface="Times New Roman" panose="02020603050405020304" pitchFamily="18" charset="0"/>
              <a:cs typeface="Times New Roman" pitchFamily="18" charset="0"/>
            </a:endParaRPr>
          </a:p>
          <a:p>
            <a:pPr marL="0" indent="0">
              <a:buNone/>
            </a:pPr>
            <a:endParaRPr lang="en-US" sz="2000" dirty="0">
              <a:latin typeface="Times New Roman" panose="02020603050405020304" pitchFamily="18" charset="0"/>
              <a:cs typeface="Times New Roman" pitchFamily="18" charset="0"/>
            </a:endParaRPr>
          </a:p>
          <a:p>
            <a:pPr lvl="1"/>
            <a:endParaRPr lang="en-US" sz="2000" dirty="0"/>
          </a:p>
        </p:txBody>
      </p:sp>
      <p:sp>
        <p:nvSpPr>
          <p:cNvPr id="4" name="Slide Number Placeholder 3"/>
          <p:cNvSpPr>
            <a:spLocks noGrp="1"/>
          </p:cNvSpPr>
          <p:nvPr>
            <p:ph type="sldNum" sz="quarter" idx="12"/>
          </p:nvPr>
        </p:nvSpPr>
        <p:spPr/>
        <p:txBody>
          <a:bodyPr/>
          <a:lstStyle/>
          <a:p>
            <a:fld id="{730F1E2A-8B3F-4942-85C4-0944B9B07055}" type="slidenum">
              <a:rPr lang="en-US" smtClean="0"/>
              <a:pPr/>
              <a:t>14</a:t>
            </a:fld>
            <a:endParaRPr lang="en-US" dirty="0"/>
          </a:p>
        </p:txBody>
      </p:sp>
    </p:spTree>
    <p:extLst>
      <p:ext uri="{BB962C8B-B14F-4D97-AF65-F5344CB8AC3E}">
        <p14:creationId xmlns:p14="http://schemas.microsoft.com/office/powerpoint/2010/main" val="1949154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5358"/>
            <a:ext cx="8229600" cy="838199"/>
          </a:xfrm>
        </p:spPr>
        <p:txBody>
          <a:bodyPr/>
          <a:lstStyle/>
          <a:p>
            <a:pPr algn="ctr"/>
            <a:r>
              <a:rPr lang="en-US" dirty="0"/>
              <a:t>Pre-Entrance Testing</a:t>
            </a:r>
          </a:p>
        </p:txBody>
      </p:sp>
      <p:sp>
        <p:nvSpPr>
          <p:cNvPr id="3" name="Content Placeholder 2"/>
          <p:cNvSpPr>
            <a:spLocks noGrp="1"/>
          </p:cNvSpPr>
          <p:nvPr>
            <p:ph idx="1"/>
          </p:nvPr>
        </p:nvSpPr>
        <p:spPr>
          <a:xfrm>
            <a:off x="190500" y="1119764"/>
            <a:ext cx="8763000" cy="5419148"/>
          </a:xfrm>
        </p:spPr>
        <p:txBody>
          <a:bodyPr vert="horz" lIns="91440" tIns="45720" rIns="91440" bIns="45720" anchor="t">
            <a:noAutofit/>
          </a:bodyPr>
          <a:lstStyle/>
          <a:p>
            <a:pPr marL="0" indent="0" algn="ctr">
              <a:buNone/>
            </a:pPr>
            <a:r>
              <a:rPr lang="en-US" sz="1300" b="1" i="1" u="sng" dirty="0"/>
              <a:t>ATI TEAS Admissions Exam </a:t>
            </a:r>
            <a:r>
              <a:rPr lang="en-US" sz="1300" b="1" i="1" dirty="0"/>
              <a:t>- Required for admission by both RN degree program and PN to RN Bridge classes.</a:t>
            </a:r>
          </a:p>
          <a:p>
            <a:pPr marL="285750" lvl="1" indent="0">
              <a:buNone/>
            </a:pPr>
            <a:endParaRPr lang="en-US" sz="1000" dirty="0"/>
          </a:p>
          <a:p>
            <a:pPr marL="285750" lvl="1" indent="0">
              <a:buNone/>
            </a:pPr>
            <a:endParaRPr lang="en-US" sz="1000" dirty="0"/>
          </a:p>
          <a:p>
            <a:pPr marL="573088" lvl="1" indent="-287338">
              <a:spcBef>
                <a:spcPts val="0"/>
              </a:spcBef>
            </a:pPr>
            <a:r>
              <a:rPr lang="en-US" sz="1200" dirty="0"/>
              <a:t>Must be taken on campus at the College – Tests will start at 10am in Hampton III in Room 734 A/B.  Late arrivals will not be admitted.  Previous test results taken elsewhere are not accepted.</a:t>
            </a:r>
          </a:p>
          <a:p>
            <a:pPr marL="573088" lvl="1" indent="-287338">
              <a:spcBef>
                <a:spcPts val="0"/>
              </a:spcBef>
              <a:buNone/>
            </a:pPr>
            <a:endParaRPr lang="en-US" sz="1000" dirty="0"/>
          </a:p>
          <a:p>
            <a:pPr marL="573088" lvl="1" indent="-287338">
              <a:spcBef>
                <a:spcPts val="0"/>
              </a:spcBef>
            </a:pPr>
            <a:r>
              <a:rPr lang="en-US" sz="1200" dirty="0"/>
              <a:t>Tests will be scheduled throughout the application cycle for both RN and PN-RN applicants.  Monitor </a:t>
            </a:r>
            <a:r>
              <a:rPr lang="en-US" sz="1200" b="1" dirty="0">
                <a:solidFill>
                  <a:srgbClr val="FF0000"/>
                </a:solidFill>
              </a:rPr>
              <a:t>Step #10</a:t>
            </a:r>
            <a:r>
              <a:rPr lang="en-US" sz="1200" dirty="0"/>
              <a:t> of the Applications webpage at  </a:t>
            </a:r>
            <a:r>
              <a:rPr lang="en-US" sz="1200" b="1" dirty="0">
                <a:solidFill>
                  <a:srgbClr val="0000D4"/>
                </a:solidFill>
                <a:hlinkClick r:id="rId2">
                  <a:extLst>
                    <a:ext uri="{A12FA001-AC4F-418D-AE19-62706E023703}">
                      <ahyp:hlinkClr xmlns:ahyp="http://schemas.microsoft.com/office/drawing/2018/hyperlinkcolor" val="tx"/>
                    </a:ext>
                  </a:extLst>
                </a:hlinkClick>
              </a:rPr>
              <a:t>https://www.vpcc.edu/health/nursing/application-forms-and-requirements.html</a:t>
            </a:r>
            <a:r>
              <a:rPr lang="en-US" sz="1200" b="1" dirty="0">
                <a:solidFill>
                  <a:srgbClr val="0000D4"/>
                </a:solidFill>
              </a:rPr>
              <a:t> </a:t>
            </a:r>
            <a:r>
              <a:rPr lang="en-US" sz="1200" dirty="0"/>
              <a:t>for test schedule &amp; additional information.</a:t>
            </a:r>
          </a:p>
          <a:p>
            <a:pPr marL="285750" lvl="1" indent="0">
              <a:spcBef>
                <a:spcPts val="0"/>
              </a:spcBef>
              <a:buNone/>
            </a:pPr>
            <a:endParaRPr lang="en-US" sz="1200" dirty="0"/>
          </a:p>
          <a:p>
            <a:pPr marL="573088" lvl="1" indent="-287338">
              <a:spcBef>
                <a:spcPts val="0"/>
              </a:spcBef>
            </a:pPr>
            <a:r>
              <a:rPr lang="en-US" sz="1200" dirty="0"/>
              <a:t>Please</a:t>
            </a:r>
            <a:r>
              <a:rPr lang="en-US" sz="1200" b="1" dirty="0"/>
              <a:t> </a:t>
            </a:r>
            <a:r>
              <a:rPr lang="en-US" sz="1200" dirty="0"/>
              <a:t>email your request to schedule the TEAS exam to </a:t>
            </a:r>
            <a:r>
              <a:rPr lang="en-US" sz="1200" b="1" dirty="0">
                <a:solidFill>
                  <a:srgbClr val="0000D4"/>
                </a:solidFill>
                <a:hlinkClick r:id="rId3">
                  <a:extLst>
                    <a:ext uri="{A12FA001-AC4F-418D-AE19-62706E023703}">
                      <ahyp:hlinkClr xmlns:ahyp="http://schemas.microsoft.com/office/drawing/2018/hyperlinkcolor" val="tx"/>
                    </a:ext>
                  </a:extLst>
                </a:hlinkClick>
              </a:rPr>
              <a:t>PSAHHS@vpcc.edu</a:t>
            </a:r>
            <a:r>
              <a:rPr lang="en-US" sz="1200" dirty="0"/>
              <a:t>. Include your full name, student ID #, phone # and to which program you are applying to (RN degree or PN-RN Bridge/Transition) in your email request.</a:t>
            </a:r>
          </a:p>
          <a:p>
            <a:pPr marL="573088" lvl="1" indent="-287338">
              <a:spcBef>
                <a:spcPts val="0"/>
              </a:spcBef>
            </a:pPr>
            <a:endParaRPr lang="en-US" sz="1000" dirty="0"/>
          </a:p>
          <a:p>
            <a:pPr marL="573088" lvl="1" indent="-287338">
              <a:spcBef>
                <a:spcPts val="0"/>
              </a:spcBef>
            </a:pPr>
            <a:r>
              <a:rPr lang="en-US" sz="1200" b="1" dirty="0"/>
              <a:t>Create your </a:t>
            </a:r>
            <a:r>
              <a:rPr lang="en-US" sz="1200" b="1" dirty="0">
                <a:solidFill>
                  <a:srgbClr val="FF0000"/>
                </a:solidFill>
              </a:rPr>
              <a:t>ATI account ONLY.  DO NOT PAY OR REGISTER for a test </a:t>
            </a:r>
            <a:r>
              <a:rPr lang="en-US" sz="1200" dirty="0"/>
              <a:t>until test day. A </a:t>
            </a:r>
            <a:r>
              <a:rPr lang="en-US" sz="1200" b="1" dirty="0"/>
              <a:t>test fee of $70 </a:t>
            </a:r>
            <a:r>
              <a:rPr lang="en-US" sz="1200" dirty="0"/>
              <a:t>will be paid just before the test begins, with your proctor. Please bring a photo ID and credit card to campus on test day. You may also want to bring your ATI log in information. Your proctor cannot help you retrieve this or rest it for you.</a:t>
            </a:r>
          </a:p>
          <a:p>
            <a:pPr marL="285750" lvl="1" indent="0">
              <a:spcBef>
                <a:spcPts val="0"/>
              </a:spcBef>
              <a:buNone/>
            </a:pPr>
            <a:endParaRPr lang="en-US" sz="1000" dirty="0"/>
          </a:p>
          <a:p>
            <a:pPr marL="573088" lvl="1" indent="-287338"/>
            <a:r>
              <a:rPr lang="en-US" sz="1200" dirty="0"/>
              <a:t>Scores are valid for two application cycles and can be re-used. </a:t>
            </a:r>
          </a:p>
          <a:p>
            <a:pPr marL="285750" lvl="1" indent="0">
              <a:buNone/>
            </a:pPr>
            <a:endParaRPr lang="en-US" sz="1200" dirty="0"/>
          </a:p>
          <a:p>
            <a:pPr marL="573088" lvl="1" indent="-287338"/>
            <a:r>
              <a:rPr lang="en-US" sz="1200" dirty="0"/>
              <a:t>Students may retake the ATI TEAS for a total of two attempts per cycle, but only if there is at least one TEAS date in between attempts. If retaken, </a:t>
            </a:r>
            <a:r>
              <a:rPr lang="en-US" sz="1200" b="1" dirty="0"/>
              <a:t>most recent score is counted, not the highest</a:t>
            </a:r>
            <a:r>
              <a:rPr lang="en-US" sz="1200" dirty="0"/>
              <a:t>. We recommend taking the TEAS as early as possible and studying now.</a:t>
            </a:r>
          </a:p>
          <a:p>
            <a:pPr marL="285750" lvl="1" indent="0">
              <a:buNone/>
            </a:pPr>
            <a:endParaRPr lang="en-US" sz="1000" dirty="0"/>
          </a:p>
          <a:p>
            <a:pPr marL="573088" lvl="1" indent="-287338"/>
            <a:r>
              <a:rPr lang="en-US" sz="1200" b="1" i="1" dirty="0">
                <a:solidFill>
                  <a:srgbClr val="FF0000"/>
                </a:solidFill>
              </a:rPr>
              <a:t>Minimum</a:t>
            </a:r>
            <a:r>
              <a:rPr lang="en-US" sz="1200" b="1" dirty="0"/>
              <a:t> </a:t>
            </a:r>
            <a:r>
              <a:rPr lang="en-US" sz="1200" dirty="0"/>
              <a:t>score must be in the </a:t>
            </a:r>
            <a:r>
              <a:rPr lang="en-US" sz="1200" b="1" dirty="0">
                <a:solidFill>
                  <a:srgbClr val="FF0000"/>
                </a:solidFill>
              </a:rPr>
              <a:t>45</a:t>
            </a:r>
            <a:r>
              <a:rPr lang="en-US" sz="1200" b="1" baseline="30000" dirty="0">
                <a:solidFill>
                  <a:srgbClr val="FF0000"/>
                </a:solidFill>
              </a:rPr>
              <a:t>th</a:t>
            </a:r>
            <a:r>
              <a:rPr lang="en-US" sz="1200" b="1" dirty="0">
                <a:solidFill>
                  <a:srgbClr val="FF0000"/>
                </a:solidFill>
              </a:rPr>
              <a:t> national percentile </a:t>
            </a:r>
            <a:r>
              <a:rPr lang="en-US" sz="1200" dirty="0"/>
              <a:t>(not raw TEAS score). </a:t>
            </a:r>
            <a:r>
              <a:rPr lang="en-US" sz="1200" b="1" dirty="0"/>
              <a:t>Admission Average TEAS = 85</a:t>
            </a:r>
            <a:r>
              <a:rPr lang="en-US" sz="1200" b="1" baseline="30000" dirty="0"/>
              <a:t>th</a:t>
            </a:r>
            <a:r>
              <a:rPr lang="en-US" sz="1200" b="1" dirty="0"/>
              <a:t> percentile</a:t>
            </a:r>
          </a:p>
          <a:p>
            <a:pPr marL="285750" lvl="2" indent="0" algn="ctr">
              <a:buNone/>
            </a:pPr>
            <a:endParaRPr lang="en-US" sz="1000" b="1" dirty="0"/>
          </a:p>
          <a:p>
            <a:pPr marL="573088" marR="0" lvl="2" indent="-287338" algn="l" defTabSz="914400" rtl="0" eaLnBrk="1" fontAlgn="auto" latinLnBrk="0" hangingPunct="1">
              <a:lnSpc>
                <a:spcPct val="100000"/>
              </a:lnSpc>
              <a:spcBef>
                <a:spcPct val="20000"/>
              </a:spcBef>
              <a:spcAft>
                <a:spcPts val="0"/>
              </a:spcAft>
              <a:buClr>
                <a:srgbClr val="009DD9"/>
              </a:buClr>
              <a:buSzPct val="70000"/>
              <a:buFont typeface="Wingdings 2"/>
              <a:buChar char=""/>
              <a:tabLst/>
              <a:defRPr/>
            </a:pPr>
            <a:r>
              <a:rPr kumimoji="0" lang="en-US" sz="1200" b="0" i="0" u="none" strike="noStrike" kern="1200" cap="none" spc="0" normalizeH="0" baseline="0" noProof="0" dirty="0">
                <a:ln>
                  <a:noFill/>
                </a:ln>
                <a:solidFill>
                  <a:prstClr val="black"/>
                </a:solidFill>
                <a:effectLst/>
                <a:uLnTx/>
                <a:uFillTx/>
                <a:latin typeface="Constantia"/>
                <a:ea typeface="+mn-ea"/>
                <a:cs typeface="+mn-cs"/>
              </a:rPr>
              <a:t>You will have access to your score report in your ATI account – no need to submit your scores with your application (Nursing staff can access your scores directly).</a:t>
            </a:r>
          </a:p>
          <a:p>
            <a:pPr marL="573088" marR="0" lvl="2" indent="-287338" algn="l" defTabSz="914400" rtl="0" eaLnBrk="1" fontAlgn="auto" latinLnBrk="0" hangingPunct="1">
              <a:lnSpc>
                <a:spcPct val="100000"/>
              </a:lnSpc>
              <a:spcBef>
                <a:spcPct val="20000"/>
              </a:spcBef>
              <a:spcAft>
                <a:spcPts val="0"/>
              </a:spcAft>
              <a:buClr>
                <a:srgbClr val="009DD9"/>
              </a:buClr>
              <a:buSzPct val="70000"/>
              <a:buNone/>
              <a:tabLst/>
              <a:defRPr/>
            </a:pPr>
            <a:endParaRPr kumimoji="0" lang="en-US" sz="1000" b="0" i="0" u="none" strike="noStrike" kern="1200" cap="none" spc="0" normalizeH="0" baseline="0" noProof="0" dirty="0">
              <a:ln>
                <a:noFill/>
              </a:ln>
              <a:solidFill>
                <a:prstClr val="black"/>
              </a:solidFill>
              <a:effectLst/>
              <a:uLnTx/>
              <a:uFillTx/>
              <a:latin typeface="Constantia"/>
              <a:ea typeface="+mn-ea"/>
              <a:cs typeface="+mn-cs"/>
            </a:endParaRPr>
          </a:p>
          <a:p>
            <a:pPr marL="573088" lvl="1" indent="-287338"/>
            <a:r>
              <a:rPr lang="en-US" sz="1200" dirty="0"/>
              <a:t>Content:  Math, Reading, English, Science -</a:t>
            </a:r>
            <a:r>
              <a:rPr lang="en-US" sz="1200" b="1" i="1" dirty="0">
                <a:solidFill>
                  <a:srgbClr val="FF0000"/>
                </a:solidFill>
              </a:rPr>
              <a:t> </a:t>
            </a:r>
            <a:r>
              <a:rPr lang="en-US" sz="1200" dirty="0"/>
              <a:t>Allow up to 4 hours to complete</a:t>
            </a:r>
          </a:p>
        </p:txBody>
      </p:sp>
      <p:sp>
        <p:nvSpPr>
          <p:cNvPr id="6" name="Slide Number Placeholder 5"/>
          <p:cNvSpPr>
            <a:spLocks noGrp="1"/>
          </p:cNvSpPr>
          <p:nvPr>
            <p:ph type="sldNum" sz="quarter" idx="12"/>
          </p:nvPr>
        </p:nvSpPr>
        <p:spPr/>
        <p:txBody>
          <a:bodyPr/>
          <a:lstStyle/>
          <a:p>
            <a:fld id="{730F1E2A-8B3F-4942-85C4-0944B9B07055}" type="slidenum">
              <a:rPr lang="en-US" smtClean="0"/>
              <a:pPr/>
              <a:t>15</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534400" cy="667512"/>
          </a:xfrm>
        </p:spPr>
        <p:txBody>
          <a:bodyPr>
            <a:normAutofit fontScale="90000"/>
          </a:bodyPr>
          <a:lstStyle/>
          <a:p>
            <a:pPr algn="ctr"/>
            <a:r>
              <a:rPr lang="en-US"/>
              <a:t>Pre-Entrance Testing (Continued)</a:t>
            </a:r>
          </a:p>
        </p:txBody>
      </p:sp>
      <p:sp>
        <p:nvSpPr>
          <p:cNvPr id="3" name="Content Placeholder 2"/>
          <p:cNvSpPr>
            <a:spLocks noGrp="1"/>
          </p:cNvSpPr>
          <p:nvPr>
            <p:ph idx="1"/>
          </p:nvPr>
        </p:nvSpPr>
        <p:spPr>
          <a:xfrm>
            <a:off x="457200" y="1524000"/>
            <a:ext cx="8305800" cy="4800600"/>
          </a:xfrm>
        </p:spPr>
        <p:txBody>
          <a:bodyPr vert="horz" lIns="91440" tIns="45720" rIns="91440" bIns="45720" anchor="t">
            <a:normAutofit/>
          </a:bodyPr>
          <a:lstStyle/>
          <a:p>
            <a:pPr marL="461963" lvl="1" indent="-246063"/>
            <a:r>
              <a:rPr lang="en-US" dirty="0"/>
              <a:t>Special Instructions</a:t>
            </a:r>
          </a:p>
          <a:p>
            <a:pPr marL="738188" lvl="2" indent="-246063">
              <a:buClr>
                <a:srgbClr val="009DD9"/>
              </a:buClr>
            </a:pPr>
            <a:r>
              <a:rPr lang="en-US" dirty="0"/>
              <a:t>Bring your log-in info with you on test day.  Test proctor cannot log you in if you forget it.</a:t>
            </a:r>
          </a:p>
          <a:p>
            <a:pPr marL="738188" lvl="2" indent="-246063"/>
            <a:r>
              <a:rPr lang="en-US" dirty="0"/>
              <a:t>Be on time and ready to log in a few minutes prior to test start time!</a:t>
            </a:r>
          </a:p>
          <a:p>
            <a:pPr marL="738188" lvl="2" indent="-246063"/>
            <a:r>
              <a:rPr lang="en-US" dirty="0"/>
              <a:t>Bring photo ID and credit card for payment</a:t>
            </a:r>
          </a:p>
          <a:p>
            <a:pPr marL="667385" lvl="2" indent="0">
              <a:buNone/>
            </a:pPr>
            <a:endParaRPr lang="en-US" sz="1400" b="1" dirty="0"/>
          </a:p>
          <a:p>
            <a:pPr marL="393065" lvl="1" indent="0">
              <a:buNone/>
            </a:pPr>
            <a:r>
              <a:rPr lang="en-US" dirty="0"/>
              <a:t>Study Guide/ Practice test are available for purchase online at  </a:t>
            </a:r>
            <a:r>
              <a:rPr lang="en-US" b="1" dirty="0">
                <a:solidFill>
                  <a:srgbClr val="0000D4"/>
                </a:solidFill>
                <a:hlinkClick r:id="rId2">
                  <a:extLst>
                    <a:ext uri="{A12FA001-AC4F-418D-AE19-62706E023703}">
                      <ahyp:hlinkClr xmlns:ahyp="http://schemas.microsoft.com/office/drawing/2018/hyperlinkcolor" val="tx"/>
                    </a:ext>
                  </a:extLst>
                </a:hlinkClick>
              </a:rPr>
              <a:t>TEAS Prep - For Students | ATI (atitesting.com) </a:t>
            </a:r>
            <a:endParaRPr lang="en-US" b="1" dirty="0">
              <a:solidFill>
                <a:srgbClr val="0000D4"/>
              </a:solidFill>
            </a:endParaRPr>
          </a:p>
          <a:p>
            <a:pPr marL="393065" lvl="1" indent="0">
              <a:buNone/>
            </a:pPr>
            <a:endParaRPr lang="en-US" sz="1400" b="1" dirty="0">
              <a:solidFill>
                <a:srgbClr val="0000D4"/>
              </a:solidFill>
            </a:endParaRPr>
          </a:p>
          <a:p>
            <a:pPr marL="393065" lvl="1" indent="0">
              <a:buNone/>
            </a:pPr>
            <a:r>
              <a:rPr lang="en-US" sz="2400" dirty="0"/>
              <a:t>Test Taking Tips:  Take a practice test, assess weakest areas, focus studying there, set a timer </a:t>
            </a:r>
          </a:p>
          <a:p>
            <a:pPr marL="0" indent="0" algn="ctr">
              <a:buNone/>
            </a:pPr>
            <a:endParaRPr lang="en-US" sz="2400" b="1" i="1" dirty="0">
              <a:latin typeface="Times New Roman" panose="02020603050405020304" pitchFamily="18" charset="0"/>
              <a:cs typeface="Times New Roman" pitchFamily="18" charset="0"/>
            </a:endParaRPr>
          </a:p>
          <a:p>
            <a:pPr lvl="2" indent="-246380"/>
            <a:endParaRPr lang="en-US" sz="2400" dirty="0"/>
          </a:p>
          <a:p>
            <a:pPr marL="0" indent="0">
              <a:buNone/>
            </a:pPr>
            <a:endParaRPr lang="en-US" dirty="0"/>
          </a:p>
          <a:p>
            <a:endParaRPr lang="en-US" dirty="0"/>
          </a:p>
        </p:txBody>
      </p:sp>
      <p:sp>
        <p:nvSpPr>
          <p:cNvPr id="6" name="Slide Number Placeholder 5"/>
          <p:cNvSpPr>
            <a:spLocks noGrp="1"/>
          </p:cNvSpPr>
          <p:nvPr>
            <p:ph type="sldNum" sz="quarter" idx="12"/>
          </p:nvPr>
        </p:nvSpPr>
        <p:spPr/>
        <p:txBody>
          <a:bodyPr/>
          <a:lstStyle/>
          <a:p>
            <a:fld id="{730F1E2A-8B3F-4942-85C4-0944B9B07055}" type="slidenum">
              <a:rPr lang="en-US" smtClean="0"/>
              <a:pPr/>
              <a:t>16</a:t>
            </a:fld>
            <a:endParaRPr lang="en-US"/>
          </a:p>
        </p:txBody>
      </p:sp>
    </p:spTree>
    <p:extLst>
      <p:ext uri="{BB962C8B-B14F-4D97-AF65-F5344CB8AC3E}">
        <p14:creationId xmlns:p14="http://schemas.microsoft.com/office/powerpoint/2010/main" val="3961649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Admissions Decisions 	</a:t>
            </a:r>
          </a:p>
        </p:txBody>
      </p:sp>
      <p:sp>
        <p:nvSpPr>
          <p:cNvPr id="3" name="Content Placeholder 2"/>
          <p:cNvSpPr>
            <a:spLocks noGrp="1"/>
          </p:cNvSpPr>
          <p:nvPr>
            <p:ph idx="1"/>
          </p:nvPr>
        </p:nvSpPr>
        <p:spPr>
          <a:xfrm>
            <a:off x="228600" y="1828800"/>
            <a:ext cx="8686800" cy="4876800"/>
          </a:xfrm>
        </p:spPr>
        <p:txBody>
          <a:bodyPr vert="horz" lIns="91440" tIns="45720" rIns="91440" bIns="45720" anchor="t">
            <a:normAutofit/>
          </a:bodyPr>
          <a:lstStyle/>
          <a:p>
            <a:pPr marL="0" indent="0">
              <a:buNone/>
            </a:pPr>
            <a:endParaRPr lang="en-US" sz="1600" b="1" dirty="0"/>
          </a:p>
          <a:p>
            <a:r>
              <a:rPr lang="en-US" b="1" dirty="0"/>
              <a:t>Students are ranked based on the following:</a:t>
            </a:r>
          </a:p>
          <a:p>
            <a:pPr lvl="1" indent="-246380"/>
            <a:r>
              <a:rPr lang="en-US" dirty="0"/>
              <a:t>Pre-requisite curricular GPA and TEAS test score</a:t>
            </a:r>
          </a:p>
          <a:p>
            <a:pPr lvl="1" indent="-246380"/>
            <a:r>
              <a:rPr lang="en-US" dirty="0"/>
              <a:t>Consideration is given to work experience in allied health professions, military service, previous higher degrees</a:t>
            </a:r>
          </a:p>
          <a:p>
            <a:pPr marL="393065" lvl="1" indent="0">
              <a:buNone/>
            </a:pPr>
            <a:endParaRPr lang="en-US" dirty="0"/>
          </a:p>
          <a:p>
            <a:pPr marL="274320" lvl="1" indent="-274320">
              <a:buClr>
                <a:schemeClr val="accent3"/>
              </a:buClr>
              <a:buSzPct val="95000"/>
            </a:pPr>
            <a:r>
              <a:rPr lang="en-US" b="1" dirty="0"/>
              <a:t>Notification letters are sent to all applicants </a:t>
            </a:r>
            <a:r>
              <a:rPr lang="en-US" dirty="0"/>
              <a:t>(conditional acceptance, alternate, or not accepted with justification):</a:t>
            </a:r>
          </a:p>
          <a:p>
            <a:pPr lvl="1" indent="-246380"/>
            <a:r>
              <a:rPr lang="en-US" dirty="0"/>
              <a:t>Mid April for spring applicants to fall start at Hampton</a:t>
            </a:r>
          </a:p>
          <a:p>
            <a:pPr lvl="1" indent="-246380"/>
            <a:r>
              <a:rPr lang="en-US" dirty="0"/>
              <a:t>Mid November for fall applicants to spring start at HT campus</a:t>
            </a:r>
          </a:p>
        </p:txBody>
      </p:sp>
      <p:sp>
        <p:nvSpPr>
          <p:cNvPr id="4" name="Slide Number Placeholder 3"/>
          <p:cNvSpPr>
            <a:spLocks noGrp="1"/>
          </p:cNvSpPr>
          <p:nvPr>
            <p:ph type="sldNum" sz="quarter" idx="12"/>
          </p:nvPr>
        </p:nvSpPr>
        <p:spPr/>
        <p:txBody>
          <a:bodyPr/>
          <a:lstStyle/>
          <a:p>
            <a:fld id="{730F1E2A-8B3F-4942-85C4-0944B9B07055}" type="slidenum">
              <a:rPr lang="en-US" smtClean="0"/>
              <a:pPr/>
              <a:t>17</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371600"/>
          </a:xfrm>
        </p:spPr>
        <p:txBody>
          <a:bodyPr>
            <a:normAutofit fontScale="90000"/>
          </a:bodyPr>
          <a:lstStyle/>
          <a:p>
            <a:pPr algn="ctr"/>
            <a:r>
              <a:rPr lang="en-US"/>
              <a:t>How Can I Increase My Chances </a:t>
            </a:r>
            <a:br>
              <a:rPr lang="en-US"/>
            </a:br>
            <a:r>
              <a:rPr lang="en-US"/>
              <a:t>of Being Admitted? </a:t>
            </a:r>
          </a:p>
        </p:txBody>
      </p:sp>
      <p:sp>
        <p:nvSpPr>
          <p:cNvPr id="3" name="Content Placeholder 2"/>
          <p:cNvSpPr>
            <a:spLocks noGrp="1"/>
          </p:cNvSpPr>
          <p:nvPr>
            <p:ph idx="1"/>
          </p:nvPr>
        </p:nvSpPr>
        <p:spPr>
          <a:xfrm>
            <a:off x="228600" y="1828800"/>
            <a:ext cx="8686800" cy="4876800"/>
          </a:xfrm>
        </p:spPr>
        <p:txBody>
          <a:bodyPr/>
          <a:lstStyle/>
          <a:p>
            <a:endParaRPr lang="en-US" dirty="0"/>
          </a:p>
          <a:p>
            <a:endParaRPr lang="en-US" sz="2800" dirty="0"/>
          </a:p>
          <a:p>
            <a:r>
              <a:rPr lang="en-US" sz="2800" dirty="0"/>
              <a:t>Strive for High GPA to be competitive</a:t>
            </a:r>
          </a:p>
          <a:p>
            <a:endParaRPr lang="en-US" sz="2800" dirty="0"/>
          </a:p>
          <a:p>
            <a:r>
              <a:rPr lang="en-US" sz="2800" dirty="0"/>
              <a:t>Prepare for the ATI TEAS exam:</a:t>
            </a:r>
          </a:p>
          <a:p>
            <a:pPr lvl="1"/>
            <a:r>
              <a:rPr lang="en-US" sz="2600" dirty="0"/>
              <a:t>Take a practice test, then remediate or focus studying in weakest areas – Study, Study, Study</a:t>
            </a:r>
          </a:p>
          <a:p>
            <a:pPr lvl="1"/>
            <a:r>
              <a:rPr lang="en-US" sz="2600" dirty="0"/>
              <a:t>Set a timer to get used to taking timed test</a:t>
            </a:r>
          </a:p>
        </p:txBody>
      </p:sp>
      <p:sp>
        <p:nvSpPr>
          <p:cNvPr id="6" name="Slide Number Placeholder 5"/>
          <p:cNvSpPr>
            <a:spLocks noGrp="1"/>
          </p:cNvSpPr>
          <p:nvPr>
            <p:ph type="sldNum" sz="quarter" idx="12"/>
          </p:nvPr>
        </p:nvSpPr>
        <p:spPr/>
        <p:txBody>
          <a:bodyPr/>
          <a:lstStyle/>
          <a:p>
            <a:fld id="{730F1E2A-8B3F-4942-85C4-0944B9B07055}" type="slidenum">
              <a:rPr lang="en-US" smtClean="0"/>
              <a:pPr/>
              <a:t>18</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9600">
                <a:solidFill>
                  <a:srgbClr val="0070C0"/>
                </a:solidFill>
              </a:rPr>
              <a:t>Questions</a:t>
            </a:r>
          </a:p>
          <a:p>
            <a:pPr marL="0" indent="0" algn="ctr">
              <a:buNone/>
            </a:pPr>
            <a:r>
              <a:rPr lang="en-US" sz="9600">
                <a:solidFill>
                  <a:srgbClr val="0070C0"/>
                </a:solidFill>
              </a:rPr>
              <a:t>???</a:t>
            </a:r>
            <a:r>
              <a:rPr lang="en-US" sz="9600"/>
              <a:t> </a:t>
            </a:r>
          </a:p>
        </p:txBody>
      </p:sp>
      <p:sp>
        <p:nvSpPr>
          <p:cNvPr id="11" name="Slide Number Placeholder 10"/>
          <p:cNvSpPr>
            <a:spLocks noGrp="1"/>
          </p:cNvSpPr>
          <p:nvPr>
            <p:ph type="sldNum" sz="quarter" idx="12"/>
          </p:nvPr>
        </p:nvSpPr>
        <p:spPr/>
        <p:txBody>
          <a:bodyPr/>
          <a:lstStyle/>
          <a:p>
            <a:fld id="{730F1E2A-8B3F-4942-85C4-0944B9B07055}" type="slidenum">
              <a:rPr lang="en-US" smtClean="0"/>
              <a:pPr/>
              <a:t>19</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Overview</a:t>
            </a:r>
          </a:p>
        </p:txBody>
      </p:sp>
      <p:sp>
        <p:nvSpPr>
          <p:cNvPr id="3" name="Content Placeholder 2"/>
          <p:cNvSpPr>
            <a:spLocks noGrp="1"/>
          </p:cNvSpPr>
          <p:nvPr>
            <p:ph idx="1"/>
          </p:nvPr>
        </p:nvSpPr>
        <p:spPr>
          <a:xfrm>
            <a:off x="533400" y="1847088"/>
            <a:ext cx="8153400" cy="4629912"/>
          </a:xfrm>
        </p:spPr>
        <p:txBody>
          <a:bodyPr>
            <a:normAutofit/>
          </a:bodyPr>
          <a:lstStyle/>
          <a:p>
            <a:endParaRPr lang="en-US" dirty="0"/>
          </a:p>
          <a:p>
            <a:pPr marL="0" indent="0">
              <a:buNone/>
            </a:pPr>
            <a:endParaRPr lang="en-US" dirty="0"/>
          </a:p>
          <a:p>
            <a:pPr lvl="1"/>
            <a:r>
              <a:rPr lang="en-US" dirty="0"/>
              <a:t>Discuss program requirements</a:t>
            </a:r>
          </a:p>
          <a:p>
            <a:pPr lvl="1"/>
            <a:r>
              <a:rPr lang="en-US" dirty="0"/>
              <a:t>Provide an overview of application steps</a:t>
            </a:r>
          </a:p>
          <a:p>
            <a:pPr lvl="1"/>
            <a:r>
              <a:rPr lang="en-US" dirty="0"/>
              <a:t>Prepare for associated approximate program costs</a:t>
            </a:r>
          </a:p>
          <a:p>
            <a:pPr lvl="1"/>
            <a:r>
              <a:rPr lang="en-US" dirty="0"/>
              <a:t>Answer questions</a:t>
            </a:r>
          </a:p>
          <a:p>
            <a:pPr marL="393192" lvl="1" indent="0">
              <a:buNone/>
            </a:pPr>
            <a:endParaRPr lang="en-US" dirty="0"/>
          </a:p>
        </p:txBody>
      </p:sp>
      <p:sp>
        <p:nvSpPr>
          <p:cNvPr id="4" name="Slide Number Placeholder 3"/>
          <p:cNvSpPr>
            <a:spLocks noGrp="1"/>
          </p:cNvSpPr>
          <p:nvPr>
            <p:ph type="sldNum" sz="quarter" idx="12"/>
          </p:nvPr>
        </p:nvSpPr>
        <p:spPr/>
        <p:txBody>
          <a:bodyPr/>
          <a:lstStyle/>
          <a:p>
            <a:fld id="{730F1E2A-8B3F-4942-85C4-0944B9B07055}" type="slidenum">
              <a:rPr lang="en-US" smtClean="0"/>
              <a:pPr/>
              <a:t>2</a:t>
            </a:fld>
            <a:endParaRPr lang="en-US"/>
          </a:p>
        </p:txBody>
      </p:sp>
    </p:spTree>
    <p:extLst>
      <p:ext uri="{BB962C8B-B14F-4D97-AF65-F5344CB8AC3E}">
        <p14:creationId xmlns:p14="http://schemas.microsoft.com/office/powerpoint/2010/main" val="1829190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447800"/>
            <a:ext cx="8305800" cy="2057400"/>
          </a:xfrm>
        </p:spPr>
        <p:txBody>
          <a:bodyPr>
            <a:normAutofit fontScale="90000"/>
          </a:bodyPr>
          <a:lstStyle/>
          <a:p>
            <a:pPr algn="ctr"/>
            <a:br>
              <a:rPr lang="en-US"/>
            </a:br>
            <a:r>
              <a:rPr lang="en-US"/>
              <a:t>What You Need to Know about </a:t>
            </a:r>
            <a:br>
              <a:rPr lang="en-US"/>
            </a:br>
            <a:r>
              <a:rPr lang="en-US"/>
              <a:t> being a Virginia Peninsula Nursing Student</a:t>
            </a:r>
          </a:p>
        </p:txBody>
      </p:sp>
      <p:sp>
        <p:nvSpPr>
          <p:cNvPr id="3" name="Slide Number Placeholder 2"/>
          <p:cNvSpPr>
            <a:spLocks noGrp="1"/>
          </p:cNvSpPr>
          <p:nvPr>
            <p:ph type="sldNum" sz="quarter" idx="12"/>
          </p:nvPr>
        </p:nvSpPr>
        <p:spPr/>
        <p:txBody>
          <a:bodyPr/>
          <a:lstStyle/>
          <a:p>
            <a:fld id="{00E4C867-F6EA-455C-BDFE-F7D348DFD0B7}" type="slidenum">
              <a:rPr lang="en-US" smtClean="0"/>
              <a:pPr/>
              <a:t>20</a:t>
            </a:fld>
            <a:endParaRPr lang="en-US"/>
          </a:p>
        </p:txBody>
      </p:sp>
    </p:spTree>
    <p:extLst>
      <p:ext uri="{BB962C8B-B14F-4D97-AF65-F5344CB8AC3E}">
        <p14:creationId xmlns:p14="http://schemas.microsoft.com/office/powerpoint/2010/main" val="1481547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pPr algn="ctr"/>
            <a:r>
              <a:rPr lang="en-US" sz="4000"/>
              <a:t>What does conditional acceptance mean?</a:t>
            </a:r>
          </a:p>
        </p:txBody>
      </p:sp>
      <p:sp>
        <p:nvSpPr>
          <p:cNvPr id="3" name="Content Placeholder 2"/>
          <p:cNvSpPr>
            <a:spLocks noGrp="1"/>
          </p:cNvSpPr>
          <p:nvPr>
            <p:ph idx="1"/>
          </p:nvPr>
        </p:nvSpPr>
        <p:spPr>
          <a:xfrm>
            <a:off x="457200" y="1524000"/>
            <a:ext cx="8458200" cy="5334000"/>
          </a:xfrm>
        </p:spPr>
        <p:txBody>
          <a:bodyPr>
            <a:noAutofit/>
          </a:bodyPr>
          <a:lstStyle/>
          <a:p>
            <a:pPr marL="0" indent="0">
              <a:buNone/>
            </a:pPr>
            <a:endParaRPr lang="en-US" sz="1100" b="1" dirty="0"/>
          </a:p>
          <a:p>
            <a:pPr marL="0" indent="0">
              <a:buNone/>
            </a:pPr>
            <a:r>
              <a:rPr lang="en-US" sz="2400" b="1" dirty="0"/>
              <a:t>Each of the following conditions must be met:</a:t>
            </a:r>
          </a:p>
          <a:p>
            <a:pPr marL="0" indent="0">
              <a:buNone/>
            </a:pPr>
            <a:endParaRPr lang="en-US" sz="1200" b="1" dirty="0"/>
          </a:p>
          <a:p>
            <a:r>
              <a:rPr lang="en-US" sz="2400" dirty="0"/>
              <a:t>Orientation Session: MANDATORY attendance (no exceptions)</a:t>
            </a:r>
          </a:p>
          <a:p>
            <a:pPr lvl="1"/>
            <a:r>
              <a:rPr lang="en-US" sz="2200" b="1" dirty="0"/>
              <a:t>Review</a:t>
            </a:r>
            <a:r>
              <a:rPr lang="en-US" sz="2200" dirty="0"/>
              <a:t> website for required forms and instructions; </a:t>
            </a:r>
            <a:r>
              <a:rPr lang="en-US" sz="2200" b="1" dirty="0"/>
              <a:t>do not do anything </a:t>
            </a:r>
            <a:r>
              <a:rPr lang="en-US" sz="2200" dirty="0"/>
              <a:t>until notified</a:t>
            </a:r>
          </a:p>
          <a:p>
            <a:r>
              <a:rPr lang="en-US" sz="2400" dirty="0"/>
              <a:t>Criminal Background Check </a:t>
            </a:r>
          </a:p>
          <a:p>
            <a:r>
              <a:rPr lang="en-US" sz="2400" dirty="0"/>
              <a:t>Drug Screening </a:t>
            </a:r>
          </a:p>
          <a:p>
            <a:r>
              <a:rPr lang="en-US" sz="2400" dirty="0"/>
              <a:t>CPR Certification- </a:t>
            </a:r>
            <a:r>
              <a:rPr lang="en-US" sz="2200" dirty="0"/>
              <a:t>Basic Life Support (BLS) for Healthcare Providers (American Heart Association [AHA]) </a:t>
            </a:r>
            <a:r>
              <a:rPr lang="en-US" sz="2200" b="1" dirty="0">
                <a:solidFill>
                  <a:srgbClr val="FF0000"/>
                </a:solidFill>
              </a:rPr>
              <a:t>ONLY</a:t>
            </a:r>
          </a:p>
          <a:p>
            <a:r>
              <a:rPr lang="en-US" sz="2400" dirty="0"/>
              <a:t>Physical Requirements:  </a:t>
            </a:r>
            <a:r>
              <a:rPr lang="en-US" sz="2200" dirty="0"/>
              <a:t>Physical Exam, Immunizations/Titers</a:t>
            </a:r>
          </a:p>
          <a:p>
            <a:r>
              <a:rPr lang="en-US" sz="2200" dirty="0"/>
              <a:t>COVID-19 Vaccinations and Boosters are Required for Clinical</a:t>
            </a:r>
          </a:p>
          <a:p>
            <a:r>
              <a:rPr lang="en-US" sz="2400" dirty="0"/>
              <a:t>Uniform Purchase </a:t>
            </a:r>
          </a:p>
        </p:txBody>
      </p:sp>
      <p:sp>
        <p:nvSpPr>
          <p:cNvPr id="6" name="Slide Number Placeholder 5"/>
          <p:cNvSpPr>
            <a:spLocks noGrp="1"/>
          </p:cNvSpPr>
          <p:nvPr>
            <p:ph type="sldNum" sz="quarter" idx="12"/>
          </p:nvPr>
        </p:nvSpPr>
        <p:spPr/>
        <p:txBody>
          <a:bodyPr/>
          <a:lstStyle/>
          <a:p>
            <a:fld id="{730F1E2A-8B3F-4942-85C4-0944B9B07055}" type="slidenum">
              <a:rPr lang="en-US" smtClean="0"/>
              <a:pPr/>
              <a:t>21</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400"/>
              <a:t>Program Costs and</a:t>
            </a:r>
            <a:br>
              <a:rPr lang="en-US" sz="4400"/>
            </a:br>
            <a:r>
              <a:rPr lang="en-US" sz="4400"/>
              <a:t> Out of Pocket Expenses</a:t>
            </a:r>
          </a:p>
        </p:txBody>
      </p:sp>
      <p:sp>
        <p:nvSpPr>
          <p:cNvPr id="3" name="Content Placeholder 2"/>
          <p:cNvSpPr>
            <a:spLocks noGrp="1"/>
          </p:cNvSpPr>
          <p:nvPr>
            <p:ph idx="1"/>
          </p:nvPr>
        </p:nvSpPr>
        <p:spPr>
          <a:xfrm>
            <a:off x="228600" y="1828800"/>
            <a:ext cx="8686800" cy="4876800"/>
          </a:xfrm>
        </p:spPr>
        <p:txBody>
          <a:bodyPr>
            <a:normAutofit fontScale="85000" lnSpcReduction="20000"/>
          </a:bodyPr>
          <a:lstStyle/>
          <a:p>
            <a:endParaRPr lang="en-US" b="1" dirty="0"/>
          </a:p>
          <a:p>
            <a:r>
              <a:rPr lang="en-US" b="1" dirty="0"/>
              <a:t>College Tuition &amp; Fees (Current $165.40 per credit for in-state)</a:t>
            </a:r>
          </a:p>
          <a:p>
            <a:pPr marL="0" indent="0">
              <a:buNone/>
            </a:pPr>
            <a:endParaRPr lang="en-US" b="1" dirty="0"/>
          </a:p>
          <a:p>
            <a:r>
              <a:rPr lang="en-US" b="1" dirty="0"/>
              <a:t>PN-RN Bridge:  </a:t>
            </a:r>
            <a:r>
              <a:rPr lang="en-US" dirty="0"/>
              <a:t>NSG 115 (4 Credits) – NSG 115 is </a:t>
            </a:r>
            <a:r>
              <a:rPr lang="en-US" b="1" u="sng" dirty="0"/>
              <a:t>NOT</a:t>
            </a:r>
            <a:r>
              <a:rPr lang="en-US" dirty="0"/>
              <a:t> Financial Aid eligible.</a:t>
            </a:r>
          </a:p>
          <a:p>
            <a:pPr marL="0" indent="0">
              <a:buNone/>
            </a:pPr>
            <a:endParaRPr lang="en-US" dirty="0"/>
          </a:p>
          <a:p>
            <a:r>
              <a:rPr lang="en-US" b="1" dirty="0"/>
              <a:t>Post-Admission Requirements</a:t>
            </a:r>
          </a:p>
          <a:p>
            <a:pPr lvl="1"/>
            <a:r>
              <a:rPr lang="en-US" dirty="0"/>
              <a:t>Background check, drug screening, uniforms, physical requirements, CPR certification</a:t>
            </a:r>
          </a:p>
          <a:p>
            <a:pPr lvl="1"/>
            <a:r>
              <a:rPr lang="en-US" dirty="0"/>
              <a:t>Approximately $700</a:t>
            </a:r>
          </a:p>
          <a:p>
            <a:pPr marL="393192" lvl="1" indent="0">
              <a:buNone/>
            </a:pPr>
            <a:endParaRPr lang="en-US" sz="1800" dirty="0"/>
          </a:p>
          <a:p>
            <a:r>
              <a:rPr lang="en-US" b="1" dirty="0"/>
              <a:t>Textbooks </a:t>
            </a:r>
          </a:p>
          <a:p>
            <a:pPr lvl="1"/>
            <a:r>
              <a:rPr lang="en-US" dirty="0"/>
              <a:t>Students must purchase textbooks and required comprehensive testing package (NCLEX prep) approximately $3000.00 divided into 3-4 payments</a:t>
            </a:r>
          </a:p>
        </p:txBody>
      </p:sp>
      <p:sp>
        <p:nvSpPr>
          <p:cNvPr id="7" name="Slide Number Placeholder 6"/>
          <p:cNvSpPr>
            <a:spLocks noGrp="1"/>
          </p:cNvSpPr>
          <p:nvPr>
            <p:ph type="sldNum" sz="quarter" idx="12"/>
          </p:nvPr>
        </p:nvSpPr>
        <p:spPr/>
        <p:txBody>
          <a:bodyPr/>
          <a:lstStyle/>
          <a:p>
            <a:fld id="{730F1E2A-8B3F-4942-85C4-0944B9B07055}" type="slidenum">
              <a:rPr lang="en-US" smtClean="0"/>
              <a:pPr/>
              <a:t>22</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Nursing Program Costs</a:t>
            </a:r>
          </a:p>
        </p:txBody>
      </p:sp>
      <p:sp>
        <p:nvSpPr>
          <p:cNvPr id="3" name="Content Placeholder 2"/>
          <p:cNvSpPr>
            <a:spLocks noGrp="1"/>
          </p:cNvSpPr>
          <p:nvPr>
            <p:ph idx="1"/>
          </p:nvPr>
        </p:nvSpPr>
        <p:spPr>
          <a:xfrm>
            <a:off x="228600" y="1905000"/>
            <a:ext cx="8686800" cy="4800600"/>
          </a:xfrm>
        </p:spPr>
        <p:txBody>
          <a:bodyPr>
            <a:normAutofit/>
          </a:bodyPr>
          <a:lstStyle/>
          <a:p>
            <a:endParaRPr lang="en-US" b="1" dirty="0"/>
          </a:p>
          <a:p>
            <a:r>
              <a:rPr lang="en-US" b="1" dirty="0"/>
              <a:t>Uniforms – </a:t>
            </a:r>
            <a:r>
              <a:rPr lang="en-US" sz="2400" dirty="0"/>
              <a:t>Available for purchase through the Bookstore where Financial Aid may be used and may purchase from any vendor/store that has “eggplant” as a color option for top and bottoms; white only for lab coat. Name badges and patches </a:t>
            </a:r>
            <a:r>
              <a:rPr lang="en-US" sz="2400" u="sng" dirty="0"/>
              <a:t>must be </a:t>
            </a:r>
            <a:r>
              <a:rPr lang="en-US" sz="2400" dirty="0"/>
              <a:t>purchased from VPCC bookstore. </a:t>
            </a:r>
          </a:p>
          <a:p>
            <a:pPr marL="0" indent="0">
              <a:buNone/>
            </a:pPr>
            <a:endParaRPr lang="en-US" sz="2400" dirty="0"/>
          </a:p>
          <a:p>
            <a:pPr marL="667512" lvl="2" indent="0">
              <a:buNone/>
            </a:pPr>
            <a:endParaRPr lang="en-US" sz="1500" i="1" dirty="0"/>
          </a:p>
          <a:p>
            <a:r>
              <a:rPr lang="en-US" b="1" dirty="0"/>
              <a:t>Nursing Licensure </a:t>
            </a:r>
          </a:p>
          <a:p>
            <a:pPr lvl="1"/>
            <a:r>
              <a:rPr lang="en-US"/>
              <a:t>Approximately $600.00 </a:t>
            </a:r>
            <a:r>
              <a:rPr lang="en-US" sz="1800" dirty="0"/>
              <a:t>(subject to change)</a:t>
            </a:r>
          </a:p>
          <a:p>
            <a:pPr marL="0" indent="0">
              <a:buNone/>
            </a:pPr>
            <a:endParaRPr lang="en-US" dirty="0"/>
          </a:p>
          <a:p>
            <a:endParaRPr lang="en-US" b="1" dirty="0"/>
          </a:p>
          <a:p>
            <a:endParaRPr lang="en-US" dirty="0"/>
          </a:p>
        </p:txBody>
      </p:sp>
      <p:sp>
        <p:nvSpPr>
          <p:cNvPr id="7" name="Slide Number Placeholder 6"/>
          <p:cNvSpPr>
            <a:spLocks noGrp="1"/>
          </p:cNvSpPr>
          <p:nvPr>
            <p:ph type="sldNum" sz="quarter" idx="12"/>
          </p:nvPr>
        </p:nvSpPr>
        <p:spPr/>
        <p:txBody>
          <a:bodyPr/>
          <a:lstStyle/>
          <a:p>
            <a:fld id="{730F1E2A-8B3F-4942-85C4-0944B9B07055}" type="slidenum">
              <a:rPr lang="en-US" smtClean="0"/>
              <a:pPr/>
              <a:t>23</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lgn="ctr"/>
            <a:r>
              <a:rPr lang="en-US"/>
              <a:t>Program Information</a:t>
            </a:r>
          </a:p>
        </p:txBody>
      </p:sp>
      <p:sp>
        <p:nvSpPr>
          <p:cNvPr id="3" name="Content Placeholder 2"/>
          <p:cNvSpPr>
            <a:spLocks noGrp="1"/>
          </p:cNvSpPr>
          <p:nvPr>
            <p:ph idx="1"/>
          </p:nvPr>
        </p:nvSpPr>
        <p:spPr>
          <a:xfrm>
            <a:off x="76200" y="1524000"/>
            <a:ext cx="8915400" cy="5181600"/>
          </a:xfrm>
        </p:spPr>
        <p:txBody>
          <a:bodyPr>
            <a:normAutofit fontScale="85000" lnSpcReduction="10000"/>
          </a:bodyPr>
          <a:lstStyle/>
          <a:p>
            <a:endParaRPr lang="en-US" sz="2800" dirty="0"/>
          </a:p>
          <a:p>
            <a:r>
              <a:rPr lang="en-US" sz="2800" dirty="0"/>
              <a:t>Disciplined Day and Evening/Weekend program</a:t>
            </a:r>
          </a:p>
          <a:p>
            <a:pPr lvl="1"/>
            <a:r>
              <a:rPr lang="en-US" dirty="0"/>
              <a:t>Days – LEC and LAB on M-F 8:00am to 5:00pm, CLN on M-F, time varies.</a:t>
            </a:r>
          </a:p>
          <a:p>
            <a:pPr lvl="1"/>
            <a:r>
              <a:rPr lang="en-US" dirty="0"/>
              <a:t>Eves – LEC and LAB on M-F 3:00pm to 11:30pm with some labs on the weekend. CLN will be in the evenings and weekends, time varies.</a:t>
            </a:r>
          </a:p>
          <a:p>
            <a:r>
              <a:rPr lang="en-US" sz="2800" dirty="0"/>
              <a:t>Requires significant time investment </a:t>
            </a:r>
          </a:p>
          <a:p>
            <a:r>
              <a:rPr lang="en-US" sz="2800" dirty="0"/>
              <a:t>Professionalism required </a:t>
            </a:r>
          </a:p>
          <a:p>
            <a:r>
              <a:rPr lang="en-US" sz="2800" dirty="0"/>
              <a:t>Passing score of 80% required in all nursing courses</a:t>
            </a:r>
          </a:p>
          <a:p>
            <a:r>
              <a:rPr lang="en-US" sz="2800" dirty="0"/>
              <a:t>Clinical &amp; classroom components offered together</a:t>
            </a:r>
          </a:p>
          <a:p>
            <a:r>
              <a:rPr lang="en-US" sz="2800" dirty="0"/>
              <a:t>Strict attendance policy</a:t>
            </a:r>
          </a:p>
          <a:p>
            <a:r>
              <a:rPr lang="en-US" sz="2800" dirty="0"/>
              <a:t>The department registers you for nursing classes </a:t>
            </a:r>
          </a:p>
          <a:p>
            <a:r>
              <a:rPr lang="en-US" sz="2800" dirty="0"/>
              <a:t>Nursing courses are scheduled at specific times in a specific order, so very little flexibility with scheduling</a:t>
            </a:r>
          </a:p>
          <a:p>
            <a:pPr marL="393192" lvl="1" indent="0">
              <a:buNone/>
            </a:pPr>
            <a:endParaRPr lang="en-US" dirty="0"/>
          </a:p>
        </p:txBody>
      </p:sp>
      <p:sp>
        <p:nvSpPr>
          <p:cNvPr id="6" name="Slide Number Placeholder 5"/>
          <p:cNvSpPr>
            <a:spLocks noGrp="1"/>
          </p:cNvSpPr>
          <p:nvPr>
            <p:ph type="sldNum" sz="quarter" idx="12"/>
          </p:nvPr>
        </p:nvSpPr>
        <p:spPr/>
        <p:txBody>
          <a:bodyPr/>
          <a:lstStyle/>
          <a:p>
            <a:fld id="{730F1E2A-8B3F-4942-85C4-0944B9B07055}" type="slidenum">
              <a:rPr lang="en-US" smtClean="0"/>
              <a:pPr/>
              <a:t>24</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pPr algn="ctr"/>
            <a:r>
              <a:rPr lang="en-US"/>
              <a:t>Program Information (Continued)</a:t>
            </a:r>
          </a:p>
        </p:txBody>
      </p:sp>
      <p:sp>
        <p:nvSpPr>
          <p:cNvPr id="3" name="Content Placeholder 2"/>
          <p:cNvSpPr>
            <a:spLocks noGrp="1"/>
          </p:cNvSpPr>
          <p:nvPr>
            <p:ph idx="1"/>
          </p:nvPr>
        </p:nvSpPr>
        <p:spPr>
          <a:xfrm>
            <a:off x="381000" y="1600200"/>
            <a:ext cx="8534400" cy="5105400"/>
          </a:xfrm>
        </p:spPr>
        <p:txBody>
          <a:bodyPr vert="horz" lIns="91440" tIns="45720" rIns="91440" bIns="45720" anchor="t">
            <a:normAutofit/>
          </a:bodyPr>
          <a:lstStyle/>
          <a:p>
            <a:r>
              <a:rPr lang="en-US" sz="2800"/>
              <a:t>4 semester program (tracked curriculum)</a:t>
            </a:r>
          </a:p>
          <a:p>
            <a:r>
              <a:rPr lang="en-US" sz="2800"/>
              <a:t>Clinical Sites may vary</a:t>
            </a:r>
          </a:p>
          <a:p>
            <a:r>
              <a:rPr lang="en-US" sz="2800"/>
              <a:t>Clinical days can start as early as 0630 in 2</a:t>
            </a:r>
            <a:r>
              <a:rPr lang="en-US" sz="2800" baseline="30000"/>
              <a:t>nd</a:t>
            </a:r>
            <a:r>
              <a:rPr lang="en-US" sz="2800"/>
              <a:t> Semester.  1</a:t>
            </a:r>
            <a:r>
              <a:rPr lang="en-US" sz="2800" baseline="30000"/>
              <a:t>st</a:t>
            </a:r>
            <a:r>
              <a:rPr lang="en-US" sz="2800"/>
              <a:t> semester is usually 7:00am to 1:00pm</a:t>
            </a:r>
          </a:p>
          <a:p>
            <a:r>
              <a:rPr lang="en-US" sz="2800"/>
              <a:t>Eves/weekend clinical start times vary (i.e., 6:30 am, 1:30 pm, 3:30 pm)</a:t>
            </a:r>
          </a:p>
          <a:p>
            <a:r>
              <a:rPr lang="en-US" sz="2800"/>
              <a:t>Strict clinical dress code </a:t>
            </a:r>
          </a:p>
          <a:p>
            <a:r>
              <a:rPr lang="en-US" sz="2800"/>
              <a:t>Must comply with clinical agency requirements and guidelines </a:t>
            </a:r>
            <a:endParaRPr lang="en-US"/>
          </a:p>
          <a:p>
            <a:pPr>
              <a:buNone/>
            </a:pPr>
            <a:endParaRPr lang="en-US"/>
          </a:p>
          <a:p>
            <a:pPr>
              <a:buNone/>
            </a:pPr>
            <a:endParaRPr lang="en-US"/>
          </a:p>
        </p:txBody>
      </p:sp>
      <p:sp>
        <p:nvSpPr>
          <p:cNvPr id="6" name="Slide Number Placeholder 5"/>
          <p:cNvSpPr>
            <a:spLocks noGrp="1"/>
          </p:cNvSpPr>
          <p:nvPr>
            <p:ph type="sldNum" sz="quarter" idx="12"/>
          </p:nvPr>
        </p:nvSpPr>
        <p:spPr/>
        <p:txBody>
          <a:bodyPr/>
          <a:lstStyle/>
          <a:p>
            <a:fld id="{730F1E2A-8B3F-4942-85C4-0944B9B07055}" type="slidenum">
              <a:rPr lang="en-US" smtClean="0"/>
              <a:pPr/>
              <a:t>25</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313688"/>
          </a:xfrm>
        </p:spPr>
        <p:txBody>
          <a:bodyPr>
            <a:normAutofit fontScale="90000"/>
          </a:bodyPr>
          <a:lstStyle/>
          <a:p>
            <a:pPr algn="ctr"/>
            <a:br>
              <a:rPr lang="en-US"/>
            </a:br>
            <a:br>
              <a:rPr lang="en-US"/>
            </a:br>
            <a:r>
              <a:rPr lang="en-US"/>
              <a:t>Program Information</a:t>
            </a:r>
            <a:br>
              <a:rPr lang="en-US"/>
            </a:br>
            <a:r>
              <a:rPr lang="en-US"/>
              <a:t>(Continued)</a:t>
            </a:r>
          </a:p>
        </p:txBody>
      </p:sp>
      <p:sp>
        <p:nvSpPr>
          <p:cNvPr id="3" name="Content Placeholder 2"/>
          <p:cNvSpPr>
            <a:spLocks noGrp="1"/>
          </p:cNvSpPr>
          <p:nvPr>
            <p:ph idx="1"/>
          </p:nvPr>
        </p:nvSpPr>
        <p:spPr>
          <a:xfrm>
            <a:off x="381000" y="1905000"/>
            <a:ext cx="8534400" cy="4800600"/>
          </a:xfrm>
        </p:spPr>
        <p:txBody>
          <a:bodyPr/>
          <a:lstStyle/>
          <a:p>
            <a:endParaRPr lang="en-US"/>
          </a:p>
          <a:p>
            <a:r>
              <a:rPr lang="en-US"/>
              <a:t>Maximum of 2 enrollments in any nursing course </a:t>
            </a:r>
          </a:p>
          <a:p>
            <a:pPr lvl="1"/>
            <a:r>
              <a:rPr lang="en-US"/>
              <a:t>Includes withdrawals, failures, LOA, etc. </a:t>
            </a:r>
          </a:p>
          <a:p>
            <a:r>
              <a:rPr lang="en-US"/>
              <a:t>One course failure allowed</a:t>
            </a:r>
          </a:p>
          <a:p>
            <a:r>
              <a:rPr lang="en-US"/>
              <a:t>Must complete program within 6 semesters from start date.</a:t>
            </a:r>
          </a:p>
          <a:p>
            <a:pPr marL="0" indent="0">
              <a:buNone/>
            </a:pPr>
            <a:endParaRPr lang="en-US"/>
          </a:p>
        </p:txBody>
      </p:sp>
      <p:sp>
        <p:nvSpPr>
          <p:cNvPr id="4" name="Slide Number Placeholder 3"/>
          <p:cNvSpPr>
            <a:spLocks noGrp="1"/>
          </p:cNvSpPr>
          <p:nvPr>
            <p:ph type="sldNum" sz="quarter" idx="12"/>
          </p:nvPr>
        </p:nvSpPr>
        <p:spPr/>
        <p:txBody>
          <a:bodyPr/>
          <a:lstStyle/>
          <a:p>
            <a:fld id="{730F1E2A-8B3F-4942-85C4-0944B9B07055}" type="slidenum">
              <a:rPr lang="en-US" smtClean="0"/>
              <a:pPr/>
              <a:t>26</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Potential Clinical Rotations</a:t>
            </a:r>
            <a:br>
              <a:rPr lang="en-US"/>
            </a:br>
            <a:endParaRPr lang="en-US" sz="1600"/>
          </a:p>
        </p:txBody>
      </p:sp>
      <p:sp>
        <p:nvSpPr>
          <p:cNvPr id="3" name="Content Placeholder 2"/>
          <p:cNvSpPr>
            <a:spLocks noGrp="1"/>
          </p:cNvSpPr>
          <p:nvPr>
            <p:ph idx="1"/>
          </p:nvPr>
        </p:nvSpPr>
        <p:spPr>
          <a:xfrm>
            <a:off x="381000" y="1752600"/>
            <a:ext cx="8534400" cy="4953000"/>
          </a:xfrm>
        </p:spPr>
        <p:txBody>
          <a:bodyPr>
            <a:normAutofit lnSpcReduction="10000"/>
          </a:bodyPr>
          <a:lstStyle/>
          <a:p>
            <a:r>
              <a:rPr lang="en-US" sz="2800"/>
              <a:t>Patriots Colony</a:t>
            </a:r>
          </a:p>
          <a:p>
            <a:r>
              <a:rPr lang="en-US" sz="2800"/>
              <a:t>The Chesapeake</a:t>
            </a:r>
          </a:p>
          <a:p>
            <a:r>
              <a:rPr lang="en-US" sz="2800"/>
              <a:t>Sentara Williamsburg Regional Medical Center</a:t>
            </a:r>
          </a:p>
          <a:p>
            <a:r>
              <a:rPr lang="en-US" sz="2800"/>
              <a:t>Sentara </a:t>
            </a:r>
            <a:r>
              <a:rPr lang="en-US" sz="2800" err="1"/>
              <a:t>Careplex</a:t>
            </a:r>
            <a:r>
              <a:rPr lang="en-US" sz="2800"/>
              <a:t> Hospital</a:t>
            </a:r>
          </a:p>
          <a:p>
            <a:r>
              <a:rPr lang="en-US" sz="2800"/>
              <a:t>Mary Immaculate Hospital </a:t>
            </a:r>
          </a:p>
          <a:p>
            <a:r>
              <a:rPr lang="en-US" sz="2800"/>
              <a:t>Riverside Regional Medical Center</a:t>
            </a:r>
          </a:p>
          <a:p>
            <a:r>
              <a:rPr lang="en-US" sz="2800"/>
              <a:t>Eastern State Hospital </a:t>
            </a:r>
          </a:p>
          <a:p>
            <a:r>
              <a:rPr lang="en-US" sz="2800" err="1"/>
              <a:t>Medi</a:t>
            </a:r>
            <a:r>
              <a:rPr lang="en-US" sz="2800"/>
              <a:t>-hospice</a:t>
            </a:r>
          </a:p>
          <a:p>
            <a:r>
              <a:rPr lang="en-US" sz="2800"/>
              <a:t>Sentara Hospice</a:t>
            </a:r>
          </a:p>
          <a:p>
            <a:r>
              <a:rPr lang="en-US" sz="2800"/>
              <a:t>VA Peninsula Foodbank </a:t>
            </a:r>
          </a:p>
        </p:txBody>
      </p:sp>
      <p:sp>
        <p:nvSpPr>
          <p:cNvPr id="7" name="Slide Number Placeholder 6"/>
          <p:cNvSpPr>
            <a:spLocks noGrp="1"/>
          </p:cNvSpPr>
          <p:nvPr>
            <p:ph type="sldNum" sz="quarter" idx="12"/>
          </p:nvPr>
        </p:nvSpPr>
        <p:spPr/>
        <p:txBody>
          <a:bodyPr/>
          <a:lstStyle/>
          <a:p>
            <a:fld id="{730F1E2A-8B3F-4942-85C4-0944B9B07055}" type="slidenum">
              <a:rPr lang="en-US" smtClean="0"/>
              <a:pPr/>
              <a:t>27</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a:t>Program Highlights</a:t>
            </a:r>
          </a:p>
        </p:txBody>
      </p:sp>
      <p:sp>
        <p:nvSpPr>
          <p:cNvPr id="8" name="Content Placeholder 7"/>
          <p:cNvSpPr>
            <a:spLocks noGrp="1"/>
          </p:cNvSpPr>
          <p:nvPr>
            <p:ph idx="1"/>
          </p:nvPr>
        </p:nvSpPr>
        <p:spPr>
          <a:xfrm>
            <a:off x="304800" y="1905000"/>
            <a:ext cx="8610600" cy="4800600"/>
          </a:xfrm>
        </p:spPr>
        <p:txBody>
          <a:bodyPr/>
          <a:lstStyle/>
          <a:p>
            <a:pPr marL="0" indent="0">
              <a:buNone/>
            </a:pPr>
            <a:endParaRPr lang="en-US" dirty="0"/>
          </a:p>
          <a:p>
            <a:r>
              <a:rPr lang="en-US" dirty="0"/>
              <a:t>Pinning Ceremony</a:t>
            </a:r>
          </a:p>
          <a:p>
            <a:r>
              <a:rPr lang="en-US" dirty="0"/>
              <a:t>Student Nurses Association (SNA)</a:t>
            </a:r>
          </a:p>
          <a:p>
            <a:r>
              <a:rPr lang="en-US" dirty="0"/>
              <a:t>Dual Enrollment Program w/ ODU &amp; Riverside College of Health Sciences</a:t>
            </a:r>
          </a:p>
          <a:p>
            <a:r>
              <a:rPr lang="en-US" dirty="0"/>
              <a:t>Articulation Agreements </a:t>
            </a:r>
          </a:p>
          <a:p>
            <a:pPr lvl="1"/>
            <a:r>
              <a:rPr lang="en-US" dirty="0"/>
              <a:t>VCU, HU, ODU, &amp; NSU, Lynchburg College, WGU, George Washington University, Bluefield College, Bellevue University, and many others</a:t>
            </a:r>
          </a:p>
        </p:txBody>
      </p:sp>
      <p:sp>
        <p:nvSpPr>
          <p:cNvPr id="9" name="Slide Number Placeholder 8"/>
          <p:cNvSpPr>
            <a:spLocks noGrp="1"/>
          </p:cNvSpPr>
          <p:nvPr>
            <p:ph type="sldNum" sz="quarter" idx="12"/>
          </p:nvPr>
        </p:nvSpPr>
        <p:spPr/>
        <p:txBody>
          <a:bodyPr/>
          <a:lstStyle/>
          <a:p>
            <a:fld id="{730F1E2A-8B3F-4942-85C4-0944B9B07055}" type="slidenum">
              <a:rPr lang="en-US" smtClean="0"/>
              <a:pPr/>
              <a:t>28</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br>
              <a:rPr lang="en-US"/>
            </a:br>
            <a:r>
              <a:rPr lang="en-US"/>
              <a:t>Employment Opportunities</a:t>
            </a:r>
          </a:p>
        </p:txBody>
      </p:sp>
      <p:sp>
        <p:nvSpPr>
          <p:cNvPr id="5" name="Content Placeholder 4"/>
          <p:cNvSpPr>
            <a:spLocks noGrp="1"/>
          </p:cNvSpPr>
          <p:nvPr>
            <p:ph idx="1"/>
          </p:nvPr>
        </p:nvSpPr>
        <p:spPr/>
        <p:txBody>
          <a:bodyPr>
            <a:normAutofit/>
          </a:bodyPr>
          <a:lstStyle/>
          <a:p>
            <a:r>
              <a:rPr lang="en-US"/>
              <a:t>This program of study is designed to provide individuals with the knowledge and skills required for employment as entry-level registered nurses in physician’s offices, clinics, hospitals, long-term care facilities, and mental health facilities. </a:t>
            </a:r>
          </a:p>
          <a:p>
            <a:r>
              <a:rPr lang="en-US"/>
              <a:t>This program of study allows students the opportunity to articulate to a Bachelor of Science degree in Nursing (BSN) at four-year colleges and universities. Students should contact the specific four-year institution for further information. </a:t>
            </a:r>
          </a:p>
          <a:p>
            <a:endParaRPr lang="en-US"/>
          </a:p>
        </p:txBody>
      </p:sp>
    </p:spTree>
    <p:extLst>
      <p:ext uri="{BB962C8B-B14F-4D97-AF65-F5344CB8AC3E}">
        <p14:creationId xmlns:p14="http://schemas.microsoft.com/office/powerpoint/2010/main" val="3827486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400"/>
              <a:t>Virginia Peninsula Community College</a:t>
            </a:r>
            <a:br>
              <a:rPr lang="en-US"/>
            </a:br>
            <a:r>
              <a:rPr lang="en-US" sz="4400"/>
              <a:t>2-Yr A.A.S. RN Program</a:t>
            </a:r>
          </a:p>
        </p:txBody>
      </p:sp>
      <p:sp>
        <p:nvSpPr>
          <p:cNvPr id="3" name="Content Placeholder 2"/>
          <p:cNvSpPr>
            <a:spLocks noGrp="1"/>
          </p:cNvSpPr>
          <p:nvPr>
            <p:ph idx="1"/>
          </p:nvPr>
        </p:nvSpPr>
        <p:spPr>
          <a:xfrm>
            <a:off x="304800" y="1828800"/>
            <a:ext cx="8610600" cy="4876800"/>
          </a:xfrm>
        </p:spPr>
        <p:txBody>
          <a:bodyPr vert="horz" lIns="91440" tIns="45720" rIns="91440" bIns="45720" anchor="t">
            <a:normAutofit fontScale="92500" lnSpcReduction="10000"/>
          </a:bodyPr>
          <a:lstStyle/>
          <a:p>
            <a:endParaRPr lang="en-US" b="1"/>
          </a:p>
          <a:p>
            <a:r>
              <a:rPr lang="en-US" b="1"/>
              <a:t>Teaches the art and science of nursing</a:t>
            </a:r>
          </a:p>
          <a:p>
            <a:pPr lvl="1" indent="-246380"/>
            <a:r>
              <a:rPr lang="en-US"/>
              <a:t>Offers classes in varied disciplines to provide a comprehensive education</a:t>
            </a:r>
          </a:p>
          <a:p>
            <a:pPr lvl="1" indent="-246380"/>
            <a:r>
              <a:rPr lang="en-US"/>
              <a:t>Upon successful completion, students are eligible to take the NCLEX NextGen exam for licensure as a registered nurse</a:t>
            </a:r>
          </a:p>
          <a:p>
            <a:pPr lvl="1" indent="-246380">
              <a:buNone/>
            </a:pPr>
            <a:endParaRPr lang="en-US"/>
          </a:p>
          <a:p>
            <a:r>
              <a:rPr lang="en-US" b="1"/>
              <a:t>Goals</a:t>
            </a:r>
          </a:p>
          <a:p>
            <a:pPr lvl="1" indent="-246380"/>
            <a:r>
              <a:rPr lang="en-US"/>
              <a:t>Pass the NCLEX NextGen on the 1</a:t>
            </a:r>
            <a:r>
              <a:rPr lang="en-US" baseline="30000"/>
              <a:t>st</a:t>
            </a:r>
            <a:r>
              <a:rPr lang="en-US"/>
              <a:t> attempt</a:t>
            </a:r>
          </a:p>
          <a:p>
            <a:pPr lvl="1" indent="-246380"/>
            <a:r>
              <a:rPr lang="en-US"/>
              <a:t>Gain entry-level employment as RNs</a:t>
            </a:r>
          </a:p>
          <a:p>
            <a:pPr lvl="1" indent="-246380"/>
            <a:r>
              <a:rPr lang="en-US"/>
              <a:t>Continue education &amp; earn a BSN</a:t>
            </a:r>
          </a:p>
          <a:p>
            <a:pPr lvl="1" indent="-246380"/>
            <a:r>
              <a:rPr lang="en-US"/>
              <a:t>Develop as generally educated citizens who function in a global community</a:t>
            </a:r>
          </a:p>
          <a:p>
            <a:pPr lvl="1" indent="-246380"/>
            <a:endParaRPr lang="en-US"/>
          </a:p>
        </p:txBody>
      </p:sp>
      <p:sp>
        <p:nvSpPr>
          <p:cNvPr id="6" name="Slide Number Placeholder 5"/>
          <p:cNvSpPr>
            <a:spLocks noGrp="1"/>
          </p:cNvSpPr>
          <p:nvPr>
            <p:ph type="sldNum" sz="quarter" idx="12"/>
          </p:nvPr>
        </p:nvSpPr>
        <p:spPr/>
        <p:txBody>
          <a:bodyPr/>
          <a:lstStyle/>
          <a:p>
            <a:fld id="{730F1E2A-8B3F-4942-85C4-0944B9B07055}" type="slidenum">
              <a:rPr lang="en-US" smtClean="0"/>
              <a:pPr/>
              <a:t>3</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1964"/>
            <a:ext cx="8229600" cy="757381"/>
          </a:xfrm>
        </p:spPr>
        <p:txBody>
          <a:bodyPr>
            <a:normAutofit fontScale="90000"/>
          </a:bodyPr>
          <a:lstStyle/>
          <a:p>
            <a:pPr algn="ctr"/>
            <a:r>
              <a:rPr lang="en-US" dirty="0"/>
              <a:t>Contact Information </a:t>
            </a:r>
          </a:p>
        </p:txBody>
      </p:sp>
      <p:sp>
        <p:nvSpPr>
          <p:cNvPr id="5" name="Content Placeholder 4"/>
          <p:cNvSpPr>
            <a:spLocks noGrp="1"/>
          </p:cNvSpPr>
          <p:nvPr>
            <p:ph idx="1"/>
          </p:nvPr>
        </p:nvSpPr>
        <p:spPr>
          <a:xfrm>
            <a:off x="175491" y="1597891"/>
            <a:ext cx="8739909" cy="5107709"/>
          </a:xfrm>
        </p:spPr>
        <p:txBody>
          <a:bodyPr>
            <a:normAutofit/>
          </a:bodyPr>
          <a:lstStyle/>
          <a:p>
            <a:pPr marL="0" lvl="1" indent="0" algn="ctr">
              <a:buNone/>
            </a:pPr>
            <a:r>
              <a:rPr lang="en-US" sz="3600" b="1" dirty="0"/>
              <a:t>Nursing Department Office</a:t>
            </a:r>
          </a:p>
          <a:p>
            <a:pPr marL="0" lvl="1" indent="0" algn="ctr">
              <a:buNone/>
            </a:pPr>
            <a:endParaRPr lang="en-US" sz="2000" b="1" dirty="0"/>
          </a:p>
          <a:p>
            <a:pPr marL="742950" lvl="2" indent="-342900"/>
            <a:r>
              <a:rPr lang="en-US" sz="2800" dirty="0"/>
              <a:t>Hampton Campus</a:t>
            </a:r>
          </a:p>
          <a:p>
            <a:pPr marL="1200150" lvl="3" indent="-342900"/>
            <a:r>
              <a:rPr lang="en-US" sz="2200" dirty="0"/>
              <a:t>Hampton III Building, Room 747 (525 Butler Farm Road)</a:t>
            </a:r>
          </a:p>
          <a:p>
            <a:pPr marL="1200150" lvl="3" indent="-342900"/>
            <a:r>
              <a:rPr lang="en-US" sz="2200" b="1" dirty="0"/>
              <a:t>Website:</a:t>
            </a:r>
          </a:p>
          <a:p>
            <a:pPr marL="55563" lvl="3" indent="0" algn="ctr">
              <a:buNone/>
            </a:pPr>
            <a:r>
              <a:rPr lang="en-US" sz="2200" b="1" dirty="0">
                <a:solidFill>
                  <a:srgbClr val="0000D4"/>
                </a:solidFill>
              </a:rPr>
              <a:t> </a:t>
            </a:r>
            <a:r>
              <a:rPr lang="en-US" sz="2200" b="1" dirty="0">
                <a:solidFill>
                  <a:srgbClr val="0000D4"/>
                </a:solidFill>
                <a:hlinkClick r:id="rId2">
                  <a:extLst>
                    <a:ext uri="{A12FA001-AC4F-418D-AE19-62706E023703}">
                      <ahyp:hlinkClr xmlns:ahyp="http://schemas.microsoft.com/office/drawing/2018/hyperlinkcolor" val="tx"/>
                    </a:ext>
                  </a:extLst>
                </a:hlinkClick>
              </a:rPr>
              <a:t>https://www.vpcc.edu/health/nursing/application-forms-and-requirements.html</a:t>
            </a:r>
            <a:r>
              <a:rPr lang="en-US" sz="2100" b="1" dirty="0">
                <a:solidFill>
                  <a:srgbClr val="0000D4"/>
                </a:solidFill>
              </a:rPr>
              <a:t> </a:t>
            </a:r>
            <a:endParaRPr lang="en-US" sz="2200" dirty="0">
              <a:solidFill>
                <a:srgbClr val="0000D4"/>
              </a:solidFill>
            </a:endParaRPr>
          </a:p>
          <a:p>
            <a:pPr lvl="1">
              <a:buNone/>
            </a:pPr>
            <a:r>
              <a:rPr lang="en-US" sz="2000" dirty="0"/>
              <a:t>For questions/concerns, contact: </a:t>
            </a:r>
          </a:p>
          <a:p>
            <a:pPr lvl="1">
              <a:buNone/>
            </a:pPr>
            <a:r>
              <a:rPr lang="en-US" sz="2000" dirty="0"/>
              <a:t>The nursing office at </a:t>
            </a:r>
            <a:r>
              <a:rPr lang="en-US" sz="2000" b="1" dirty="0">
                <a:solidFill>
                  <a:srgbClr val="0000D4"/>
                </a:solidFill>
              </a:rPr>
              <a:t>757-825-2808</a:t>
            </a:r>
            <a:r>
              <a:rPr lang="en-US" sz="2000" dirty="0"/>
              <a:t> or email: </a:t>
            </a:r>
            <a:r>
              <a:rPr lang="en-US" sz="2000" b="1" dirty="0">
                <a:solidFill>
                  <a:srgbClr val="0000D4"/>
                </a:solidFill>
              </a:rPr>
              <a:t>psahhs@vpcc.edu</a:t>
            </a:r>
          </a:p>
          <a:p>
            <a:pPr lvl="1">
              <a:buNone/>
            </a:pPr>
            <a:endParaRPr lang="en-US" dirty="0"/>
          </a:p>
        </p:txBody>
      </p:sp>
      <p:sp>
        <p:nvSpPr>
          <p:cNvPr id="8" name="Slide Number Placeholder 7"/>
          <p:cNvSpPr>
            <a:spLocks noGrp="1"/>
          </p:cNvSpPr>
          <p:nvPr>
            <p:ph type="sldNum" sz="quarter" idx="12"/>
          </p:nvPr>
        </p:nvSpPr>
        <p:spPr/>
        <p:txBody>
          <a:bodyPr/>
          <a:lstStyle/>
          <a:p>
            <a:fld id="{730F1E2A-8B3F-4942-85C4-0944B9B07055}" type="slidenum">
              <a:rPr lang="en-US" smtClean="0"/>
              <a:pPr/>
              <a:t>30</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9600">
                <a:solidFill>
                  <a:srgbClr val="0070C0"/>
                </a:solidFill>
              </a:rPr>
              <a:t>Questions</a:t>
            </a:r>
          </a:p>
          <a:p>
            <a:pPr marL="0" indent="0" algn="ctr">
              <a:buNone/>
            </a:pPr>
            <a:r>
              <a:rPr lang="en-US" sz="9600">
                <a:solidFill>
                  <a:srgbClr val="0070C0"/>
                </a:solidFill>
              </a:rPr>
              <a:t>???</a:t>
            </a:r>
            <a:r>
              <a:rPr lang="en-US" sz="9600"/>
              <a:t> </a:t>
            </a:r>
          </a:p>
        </p:txBody>
      </p:sp>
      <p:sp>
        <p:nvSpPr>
          <p:cNvPr id="11" name="Slide Number Placeholder 10"/>
          <p:cNvSpPr>
            <a:spLocks noGrp="1"/>
          </p:cNvSpPr>
          <p:nvPr>
            <p:ph type="sldNum" sz="quarter" idx="12"/>
          </p:nvPr>
        </p:nvSpPr>
        <p:spPr/>
        <p:txBody>
          <a:bodyPr/>
          <a:lstStyle/>
          <a:p>
            <a:fld id="{730F1E2A-8B3F-4942-85C4-0944B9B07055}" type="slidenum">
              <a:rPr lang="en-US" smtClean="0"/>
              <a:pPr/>
              <a:t>31</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a:t>PN to RN Career Bridge Classes</a:t>
            </a:r>
            <a:br>
              <a:rPr lang="en-US" sz="4000"/>
            </a:br>
            <a:endParaRPr lang="en-US" sz="4000"/>
          </a:p>
        </p:txBody>
      </p:sp>
      <p:sp>
        <p:nvSpPr>
          <p:cNvPr id="3" name="Content Placeholder 2"/>
          <p:cNvSpPr>
            <a:spLocks noGrp="1"/>
          </p:cNvSpPr>
          <p:nvPr>
            <p:ph idx="1"/>
          </p:nvPr>
        </p:nvSpPr>
        <p:spPr/>
        <p:txBody>
          <a:bodyPr>
            <a:normAutofit fontScale="92500" lnSpcReduction="10000"/>
          </a:bodyPr>
          <a:lstStyle/>
          <a:p>
            <a:r>
              <a:rPr lang="en-US" dirty="0"/>
              <a:t>PN-RN Bridge classes consist of 2 nursing courses (NSG115 and NSG200) taken in the fall session in Hampton or spring in Williamsburg.</a:t>
            </a:r>
          </a:p>
          <a:p>
            <a:r>
              <a:rPr lang="en-US" dirty="0"/>
              <a:t>NSG115 is </a:t>
            </a:r>
            <a:r>
              <a:rPr lang="en-US" b="1" dirty="0">
                <a:solidFill>
                  <a:srgbClr val="FF0000"/>
                </a:solidFill>
              </a:rPr>
              <a:t>not financial aid eligible</a:t>
            </a:r>
            <a:r>
              <a:rPr lang="en-US" dirty="0"/>
              <a:t>.</a:t>
            </a:r>
          </a:p>
          <a:p>
            <a:r>
              <a:rPr lang="en-US" dirty="0"/>
              <a:t>After these 2 courses are complete, students will determine which cohort of the RN degree program they wish to join – Day or Evening Weekend and at which campus.</a:t>
            </a:r>
          </a:p>
          <a:p>
            <a:r>
              <a:rPr lang="en-US" dirty="0"/>
              <a:t>Hampton campus starts in August and Historic Triangle starts in January.  Space is more limited at the Historic Triangle campus.</a:t>
            </a:r>
          </a:p>
          <a:p>
            <a:r>
              <a:rPr lang="en-US" dirty="0"/>
              <a:t>The ADN degree plan will be declared as new program at Orientation, before the start of NSG115 and NSG200.</a:t>
            </a:r>
          </a:p>
        </p:txBody>
      </p:sp>
      <p:sp>
        <p:nvSpPr>
          <p:cNvPr id="4" name="Slide Number Placeholder 3"/>
          <p:cNvSpPr>
            <a:spLocks noGrp="1"/>
          </p:cNvSpPr>
          <p:nvPr>
            <p:ph type="sldNum" sz="quarter" idx="12"/>
          </p:nvPr>
        </p:nvSpPr>
        <p:spPr/>
        <p:txBody>
          <a:bodyPr/>
          <a:lstStyle/>
          <a:p>
            <a:fld id="{730F1E2A-8B3F-4942-85C4-0944B9B07055}" type="slidenum">
              <a:rPr lang="en-US" smtClean="0"/>
              <a:pPr/>
              <a:t>4</a:t>
            </a:fld>
            <a:endParaRPr lang="en-US"/>
          </a:p>
        </p:txBody>
      </p:sp>
    </p:spTree>
    <p:extLst>
      <p:ext uri="{BB962C8B-B14F-4D97-AF65-F5344CB8AC3E}">
        <p14:creationId xmlns:p14="http://schemas.microsoft.com/office/powerpoint/2010/main" val="1556244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a:solidFill>
                  <a:srgbClr val="FF0000"/>
                </a:solidFill>
              </a:rPr>
              <a:t>Early College/Dual Enrollment</a:t>
            </a:r>
            <a:br>
              <a:rPr lang="en-US" sz="3600" dirty="0"/>
            </a:br>
            <a:r>
              <a:rPr lang="en-US" sz="3600" dirty="0"/>
              <a:t>AAS Nursing Program -- Guaranteed Acceptance</a:t>
            </a:r>
          </a:p>
        </p:txBody>
      </p:sp>
      <p:sp>
        <p:nvSpPr>
          <p:cNvPr id="3" name="Content Placeholder 2"/>
          <p:cNvSpPr>
            <a:spLocks noGrp="1"/>
          </p:cNvSpPr>
          <p:nvPr>
            <p:ph idx="1"/>
          </p:nvPr>
        </p:nvSpPr>
        <p:spPr/>
        <p:txBody>
          <a:bodyPr>
            <a:normAutofit fontScale="85000" lnSpcReduction="10000"/>
          </a:bodyPr>
          <a:lstStyle/>
          <a:p>
            <a:r>
              <a:rPr lang="en-US" dirty="0"/>
              <a:t>All 5 pre-req courses must be completed by the close of the application period on March 30 or in progress during the spring term of application.</a:t>
            </a:r>
          </a:p>
          <a:p>
            <a:r>
              <a:rPr lang="en-US" dirty="0"/>
              <a:t>Placement testing (TEAS) is not required.</a:t>
            </a:r>
          </a:p>
          <a:p>
            <a:r>
              <a:rPr lang="en-US" dirty="0"/>
              <a:t>Submit application and high school transcript. Reference is not required and resume is optional.</a:t>
            </a:r>
          </a:p>
          <a:p>
            <a:r>
              <a:rPr lang="en-US" dirty="0"/>
              <a:t>Work with Dual Enrollment Advisors for eligibility:</a:t>
            </a:r>
          </a:p>
          <a:p>
            <a:pPr lvl="1"/>
            <a:r>
              <a:rPr lang="en-US" dirty="0"/>
              <a:t>Maggie Haley </a:t>
            </a:r>
            <a:r>
              <a:rPr lang="en-US" dirty="0">
                <a:solidFill>
                  <a:srgbClr val="0000D4"/>
                </a:solidFill>
              </a:rPr>
              <a:t>– </a:t>
            </a:r>
            <a:r>
              <a:rPr lang="en-US" b="1" u="sng" dirty="0">
                <a:solidFill>
                  <a:srgbClr val="0000D4"/>
                </a:solidFill>
              </a:rPr>
              <a:t>haleym@vpcc.edu</a:t>
            </a:r>
            <a:endParaRPr lang="en-US" b="1" u="sng" dirty="0">
              <a:solidFill>
                <a:schemeClr val="accent1">
                  <a:lumMod val="75000"/>
                </a:schemeClr>
              </a:solidFill>
            </a:endParaRPr>
          </a:p>
          <a:p>
            <a:pPr lvl="1"/>
            <a:r>
              <a:rPr lang="en-US" dirty="0"/>
              <a:t>Linda Hubbard </a:t>
            </a:r>
            <a:r>
              <a:rPr lang="en-US" dirty="0">
                <a:solidFill>
                  <a:srgbClr val="0000D4"/>
                </a:solidFill>
              </a:rPr>
              <a:t>– </a:t>
            </a:r>
            <a:r>
              <a:rPr lang="en-US" b="1" u="sng" dirty="0">
                <a:solidFill>
                  <a:srgbClr val="0000D4"/>
                </a:solidFill>
                <a:hlinkClick r:id="rId2">
                  <a:extLst>
                    <a:ext uri="{A12FA001-AC4F-418D-AE19-62706E023703}">
                      <ahyp:hlinkClr xmlns:ahyp="http://schemas.microsoft.com/office/drawing/2018/hyperlinkcolor" val="tx"/>
                    </a:ext>
                  </a:extLst>
                </a:hlinkClick>
              </a:rPr>
              <a:t>hubbardl@vpcc.edu</a:t>
            </a:r>
            <a:endParaRPr lang="en-US" b="1" u="sng" dirty="0">
              <a:solidFill>
                <a:srgbClr val="0000D4"/>
              </a:solidFill>
            </a:endParaRPr>
          </a:p>
          <a:p>
            <a:pPr lvl="1"/>
            <a:r>
              <a:rPr lang="en-US" dirty="0" err="1"/>
              <a:t>Camiel</a:t>
            </a:r>
            <a:r>
              <a:rPr lang="en-US" dirty="0"/>
              <a:t> Sims – </a:t>
            </a:r>
            <a:r>
              <a:rPr lang="en-US" dirty="0">
                <a:solidFill>
                  <a:srgbClr val="0000D4"/>
                </a:solidFill>
                <a:hlinkClick r:id="rId3">
                  <a:extLst>
                    <a:ext uri="{A12FA001-AC4F-418D-AE19-62706E023703}">
                      <ahyp:hlinkClr xmlns:ahyp="http://schemas.microsoft.com/office/drawing/2018/hyperlinkcolor" val="tx"/>
                    </a:ext>
                  </a:extLst>
                </a:hlinkClick>
              </a:rPr>
              <a:t>simsc@vpcc.edu</a:t>
            </a:r>
            <a:endParaRPr lang="en-US" dirty="0">
              <a:solidFill>
                <a:srgbClr val="0000D4"/>
              </a:solidFill>
            </a:endParaRPr>
          </a:p>
          <a:p>
            <a:r>
              <a:rPr lang="en-US" dirty="0"/>
              <a:t>Conditional acceptance will be awarded pending completion of all pre-</a:t>
            </a:r>
            <a:r>
              <a:rPr lang="en-US" dirty="0" err="1"/>
              <a:t>req</a:t>
            </a:r>
            <a:r>
              <a:rPr lang="en-US" dirty="0"/>
              <a:t> nursing courses in May and submission of new high school transcript to show graduation date in June.</a:t>
            </a:r>
          </a:p>
        </p:txBody>
      </p:sp>
      <p:sp>
        <p:nvSpPr>
          <p:cNvPr id="4" name="Slide Number Placeholder 3"/>
          <p:cNvSpPr>
            <a:spLocks noGrp="1"/>
          </p:cNvSpPr>
          <p:nvPr>
            <p:ph type="sldNum" sz="quarter" idx="12"/>
          </p:nvPr>
        </p:nvSpPr>
        <p:spPr/>
        <p:txBody>
          <a:bodyPr/>
          <a:lstStyle/>
          <a:p>
            <a:fld id="{730F1E2A-8B3F-4942-85C4-0944B9B07055}" type="slidenum">
              <a:rPr lang="en-US" smtClean="0"/>
              <a:pPr/>
              <a:t>5</a:t>
            </a:fld>
            <a:endParaRPr lang="en-US"/>
          </a:p>
        </p:txBody>
      </p:sp>
    </p:spTree>
    <p:extLst>
      <p:ext uri="{BB962C8B-B14F-4D97-AF65-F5344CB8AC3E}">
        <p14:creationId xmlns:p14="http://schemas.microsoft.com/office/powerpoint/2010/main" val="3413841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41746"/>
            <a:ext cx="8229600" cy="498764"/>
          </a:xfrm>
        </p:spPr>
        <p:txBody>
          <a:bodyPr>
            <a:normAutofit fontScale="90000"/>
          </a:bodyPr>
          <a:lstStyle/>
          <a:p>
            <a:pPr algn="ctr"/>
            <a:r>
              <a:rPr lang="en-US" sz="3600" dirty="0"/>
              <a:t>Application and Admission Information</a:t>
            </a:r>
          </a:p>
        </p:txBody>
      </p:sp>
      <p:sp>
        <p:nvSpPr>
          <p:cNvPr id="6" name="Content Placeholder 5"/>
          <p:cNvSpPr>
            <a:spLocks noGrp="1"/>
          </p:cNvSpPr>
          <p:nvPr>
            <p:ph idx="1"/>
          </p:nvPr>
        </p:nvSpPr>
        <p:spPr>
          <a:xfrm>
            <a:off x="609600" y="914400"/>
            <a:ext cx="7924800" cy="6391564"/>
          </a:xfrm>
        </p:spPr>
        <p:txBody>
          <a:bodyPr>
            <a:normAutofit/>
          </a:bodyPr>
          <a:lstStyle/>
          <a:p>
            <a:r>
              <a:rPr lang="en-US" sz="2000" dirty="0"/>
              <a:t>Admission to the nursing program is a separate process from general admission to the college and requires a separate application. </a:t>
            </a:r>
          </a:p>
          <a:p>
            <a:r>
              <a:rPr lang="en-US" sz="2000" dirty="0"/>
              <a:t>Students may apply at either Hampton or Historic Triangle campus for all nursing programs</a:t>
            </a:r>
          </a:p>
          <a:p>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2678027185"/>
              </p:ext>
            </p:extLst>
          </p:nvPr>
        </p:nvGraphicFramePr>
        <p:xfrm>
          <a:off x="840510" y="2285859"/>
          <a:ext cx="7767781" cy="4373559"/>
        </p:xfrm>
        <a:graphic>
          <a:graphicData uri="http://schemas.openxmlformats.org/drawingml/2006/table">
            <a:tbl>
              <a:tblPr firstRow="1" firstCol="1" bandRow="1">
                <a:tableStyleId>{5C22544A-7EE6-4342-B048-85BDC9FD1C3A}</a:tableStyleId>
              </a:tblPr>
              <a:tblGrid>
                <a:gridCol w="1459345">
                  <a:extLst>
                    <a:ext uri="{9D8B030D-6E8A-4147-A177-3AD203B41FA5}">
                      <a16:colId xmlns:a16="http://schemas.microsoft.com/office/drawing/2014/main" val="20000"/>
                    </a:ext>
                  </a:extLst>
                </a:gridCol>
                <a:gridCol w="1579418">
                  <a:extLst>
                    <a:ext uri="{9D8B030D-6E8A-4147-A177-3AD203B41FA5}">
                      <a16:colId xmlns:a16="http://schemas.microsoft.com/office/drawing/2014/main" val="20001"/>
                    </a:ext>
                  </a:extLst>
                </a:gridCol>
                <a:gridCol w="1533236">
                  <a:extLst>
                    <a:ext uri="{9D8B030D-6E8A-4147-A177-3AD203B41FA5}">
                      <a16:colId xmlns:a16="http://schemas.microsoft.com/office/drawing/2014/main" val="20002"/>
                    </a:ext>
                  </a:extLst>
                </a:gridCol>
                <a:gridCol w="1440873">
                  <a:extLst>
                    <a:ext uri="{9D8B030D-6E8A-4147-A177-3AD203B41FA5}">
                      <a16:colId xmlns:a16="http://schemas.microsoft.com/office/drawing/2014/main" val="20003"/>
                    </a:ext>
                  </a:extLst>
                </a:gridCol>
                <a:gridCol w="1754909">
                  <a:extLst>
                    <a:ext uri="{9D8B030D-6E8A-4147-A177-3AD203B41FA5}">
                      <a16:colId xmlns:a16="http://schemas.microsoft.com/office/drawing/2014/main" val="20004"/>
                    </a:ext>
                  </a:extLst>
                </a:gridCol>
              </a:tblGrid>
              <a:tr h="703363">
                <a:tc>
                  <a:txBody>
                    <a:bodyPr/>
                    <a:lstStyle/>
                    <a:p>
                      <a:pPr marL="0" marR="0" algn="ctr"/>
                      <a:r>
                        <a:rPr lang="en-US" sz="1400" dirty="0">
                          <a:effectLst/>
                        </a:rPr>
                        <a:t>Program</a:t>
                      </a:r>
                      <a:endParaRPr lang="en-US" sz="1400" dirty="0">
                        <a:effectLst/>
                        <a:latin typeface="Calibri" panose="020F0502020204030204" pitchFamily="34" charset="0"/>
                        <a:ea typeface="Times New Roman" panose="02020603050405020304" pitchFamily="18" charset="0"/>
                      </a:endParaRPr>
                    </a:p>
                  </a:txBody>
                  <a:tcPr marL="51435" marR="51435" marT="0" marB="0" anchor="ctr"/>
                </a:tc>
                <a:tc>
                  <a:txBody>
                    <a:bodyPr/>
                    <a:lstStyle/>
                    <a:p>
                      <a:pPr marL="0" marR="0" algn="ctr"/>
                      <a:r>
                        <a:rPr lang="en-US" sz="1400" dirty="0">
                          <a:effectLst/>
                        </a:rPr>
                        <a:t>Campus</a:t>
                      </a:r>
                      <a:endParaRPr lang="en-US" sz="1400" dirty="0">
                        <a:effectLst/>
                        <a:latin typeface="Calibri" panose="020F0502020204030204" pitchFamily="34" charset="0"/>
                        <a:ea typeface="Times New Roman" panose="02020603050405020304" pitchFamily="18" charset="0"/>
                      </a:endParaRPr>
                    </a:p>
                  </a:txBody>
                  <a:tcPr marL="51435" marR="51435" marT="0" marB="0" anchor="ctr"/>
                </a:tc>
                <a:tc>
                  <a:txBody>
                    <a:bodyPr/>
                    <a:lstStyle/>
                    <a:p>
                      <a:pPr marL="0" marR="0" algn="ctr"/>
                      <a:r>
                        <a:rPr lang="en-US" sz="1400" dirty="0">
                          <a:effectLst/>
                        </a:rPr>
                        <a:t>Annual Application Period</a:t>
                      </a:r>
                      <a:endParaRPr lang="en-US" sz="1400" dirty="0">
                        <a:effectLst/>
                        <a:latin typeface="Calibri" panose="020F0502020204030204" pitchFamily="34" charset="0"/>
                        <a:ea typeface="Times New Roman" panose="02020603050405020304" pitchFamily="18" charset="0"/>
                      </a:endParaRPr>
                    </a:p>
                  </a:txBody>
                  <a:tcPr marL="51435" marR="51435" marT="0" marB="0"/>
                </a:tc>
                <a:tc>
                  <a:txBody>
                    <a:bodyPr/>
                    <a:lstStyle/>
                    <a:p>
                      <a:pPr marL="0" marR="0" algn="ctr"/>
                      <a:r>
                        <a:rPr lang="en-US" sz="1400">
                          <a:effectLst/>
                        </a:rPr>
                        <a:t>Notification of Acceptance</a:t>
                      </a:r>
                      <a:endParaRPr lang="en-US" sz="1400">
                        <a:effectLst/>
                        <a:latin typeface="Calibri" panose="020F0502020204030204" pitchFamily="34" charset="0"/>
                        <a:ea typeface="Times New Roman" panose="02020603050405020304" pitchFamily="18" charset="0"/>
                      </a:endParaRPr>
                    </a:p>
                  </a:txBody>
                  <a:tcPr marL="51435" marR="51435" marT="0" marB="0" anchor="ctr"/>
                </a:tc>
                <a:tc>
                  <a:txBody>
                    <a:bodyPr/>
                    <a:lstStyle/>
                    <a:p>
                      <a:pPr marL="0" marR="0" algn="ctr"/>
                      <a:r>
                        <a:rPr lang="en-US" sz="1400" dirty="0">
                          <a:effectLst/>
                        </a:rPr>
                        <a:t>Starting  Semester</a:t>
                      </a:r>
                      <a:endParaRPr lang="en-US" sz="1400" dirty="0">
                        <a:effectLst/>
                        <a:latin typeface="Calibri" panose="020F0502020204030204" pitchFamily="34" charset="0"/>
                        <a:ea typeface="Times New Roman" panose="02020603050405020304" pitchFamily="18" charset="0"/>
                      </a:endParaRPr>
                    </a:p>
                  </a:txBody>
                  <a:tcPr marL="51435" marR="51435" marT="0" marB="0" anchor="ctr"/>
                </a:tc>
                <a:extLst>
                  <a:ext uri="{0D108BD9-81ED-4DB2-BD59-A6C34878D82A}">
                    <a16:rowId xmlns:a16="http://schemas.microsoft.com/office/drawing/2014/main" val="10000"/>
                  </a:ext>
                </a:extLst>
              </a:tr>
              <a:tr h="832777">
                <a:tc>
                  <a:txBody>
                    <a:bodyPr/>
                    <a:lstStyle/>
                    <a:p>
                      <a:pPr marL="0" marR="0" algn="ctr"/>
                      <a:r>
                        <a:rPr lang="en-US" sz="1400" dirty="0">
                          <a:effectLst/>
                        </a:rPr>
                        <a:t>AAS Nursing</a:t>
                      </a:r>
                    </a:p>
                    <a:p>
                      <a:pPr marL="0" marR="0" algn="ctr"/>
                      <a:r>
                        <a:rPr lang="en-US" sz="1400" dirty="0">
                          <a:effectLst/>
                        </a:rPr>
                        <a:t>Pre-Licensure</a:t>
                      </a:r>
                    </a:p>
                    <a:p>
                      <a:pPr marL="0" marR="0" algn="ctr"/>
                      <a:r>
                        <a:rPr lang="en-US" sz="1400" dirty="0">
                          <a:effectLst/>
                          <a:latin typeface="Calibri" panose="020F0502020204030204" pitchFamily="34" charset="0"/>
                          <a:ea typeface="Times New Roman" panose="02020603050405020304" pitchFamily="18" charset="0"/>
                        </a:rPr>
                        <a:t>(RN)</a:t>
                      </a:r>
                    </a:p>
                  </a:txBody>
                  <a:tcPr marL="51435" marR="51435" marT="0" marB="0" anchor="ctr"/>
                </a:tc>
                <a:tc>
                  <a:txBody>
                    <a:bodyPr/>
                    <a:lstStyle/>
                    <a:p>
                      <a:pPr marL="0" marR="0" algn="ctr"/>
                      <a:r>
                        <a:rPr lang="en-US" sz="1400" dirty="0">
                          <a:effectLst/>
                        </a:rPr>
                        <a:t> </a:t>
                      </a:r>
                    </a:p>
                    <a:p>
                      <a:pPr marL="0" marR="0" algn="ctr"/>
                      <a:r>
                        <a:rPr lang="en-US" sz="1400" dirty="0">
                          <a:effectLst/>
                        </a:rPr>
                        <a:t>Hampton</a:t>
                      </a:r>
                    </a:p>
                    <a:p>
                      <a:pPr marL="0" marR="0" algn="ctr"/>
                      <a:r>
                        <a:rPr lang="en-US" sz="1400" dirty="0">
                          <a:effectLst/>
                        </a:rPr>
                        <a:t> </a:t>
                      </a:r>
                      <a:endParaRPr lang="en-US" sz="1400" dirty="0">
                        <a:effectLst/>
                        <a:latin typeface="Calibri" panose="020F0502020204030204" pitchFamily="34" charset="0"/>
                        <a:ea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400" dirty="0">
                          <a:effectLst/>
                        </a:rPr>
                        <a:t>February 1</a:t>
                      </a:r>
                      <a:r>
                        <a:rPr lang="en-US" sz="1400" baseline="0" dirty="0">
                          <a:effectLst/>
                        </a:rPr>
                        <a:t> to</a:t>
                      </a:r>
                      <a:endParaRPr lang="en-US" sz="1400" dirty="0">
                        <a:effectLst/>
                      </a:endParaRPr>
                    </a:p>
                    <a:p>
                      <a:pPr marL="0" marR="0" algn="ctr">
                        <a:spcBef>
                          <a:spcPts val="0"/>
                        </a:spcBef>
                        <a:spcAft>
                          <a:spcPts val="0"/>
                        </a:spcAft>
                      </a:pPr>
                      <a:r>
                        <a:rPr lang="en-US" sz="1400" dirty="0">
                          <a:effectLst/>
                        </a:rPr>
                        <a:t>March 30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r>
                        <a:rPr lang="en-US" sz="1400" dirty="0">
                          <a:effectLst/>
                        </a:rPr>
                        <a:t>Mid April </a:t>
                      </a:r>
                      <a:endParaRPr lang="en-US" sz="1400" dirty="0">
                        <a:effectLst/>
                        <a:latin typeface="Calibri" panose="020F0502020204030204" pitchFamily="34" charset="0"/>
                        <a:ea typeface="Times New Roman" panose="02020603050405020304" pitchFamily="18" charset="0"/>
                      </a:endParaRPr>
                    </a:p>
                  </a:txBody>
                  <a:tcPr marL="51435" marR="51435" marT="0" marB="0" anchor="ctr"/>
                </a:tc>
                <a:tc>
                  <a:txBody>
                    <a:bodyPr/>
                    <a:lstStyle/>
                    <a:p>
                      <a:pPr marL="0" marR="0" algn="ctr"/>
                      <a:r>
                        <a:rPr lang="en-US" sz="1400">
                          <a:effectLst/>
                          <a:latin typeface="+mn-lt"/>
                        </a:rPr>
                        <a:t>Fall</a:t>
                      </a:r>
                    </a:p>
                    <a:p>
                      <a:pPr marL="0" marR="0" algn="ctr"/>
                      <a:r>
                        <a:rPr lang="en-US" sz="1100">
                          <a:effectLst/>
                          <a:latin typeface="+mn-lt"/>
                          <a:ea typeface="Times New Roman" panose="02020603050405020304" pitchFamily="18" charset="0"/>
                        </a:rPr>
                        <a:t>Day - Up to 60</a:t>
                      </a:r>
                      <a:r>
                        <a:rPr lang="en-US" sz="1100" baseline="0">
                          <a:effectLst/>
                          <a:latin typeface="+mn-lt"/>
                          <a:ea typeface="Times New Roman" panose="02020603050405020304" pitchFamily="18" charset="0"/>
                        </a:rPr>
                        <a:t> students</a:t>
                      </a:r>
                    </a:p>
                    <a:p>
                      <a:pPr marL="0" marR="0" algn="ctr"/>
                      <a:r>
                        <a:rPr lang="en-US" sz="1100" baseline="0">
                          <a:effectLst/>
                          <a:latin typeface="+mn-lt"/>
                          <a:ea typeface="Times New Roman" panose="02020603050405020304" pitchFamily="18" charset="0"/>
                        </a:rPr>
                        <a:t>Eve – Up to 20 Students</a:t>
                      </a:r>
                      <a:endParaRPr lang="en-US" sz="1100">
                        <a:effectLst/>
                        <a:latin typeface="+mn-lt"/>
                        <a:ea typeface="Times New Roman" panose="02020603050405020304" pitchFamily="18" charset="0"/>
                      </a:endParaRPr>
                    </a:p>
                  </a:txBody>
                  <a:tcPr marL="51435" marR="51435" marT="0" marB="0" anchor="ctr"/>
                </a:tc>
                <a:extLst>
                  <a:ext uri="{0D108BD9-81ED-4DB2-BD59-A6C34878D82A}">
                    <a16:rowId xmlns:a16="http://schemas.microsoft.com/office/drawing/2014/main" val="10001"/>
                  </a:ext>
                </a:extLst>
              </a:tr>
              <a:tr h="831028">
                <a:tc>
                  <a:txBody>
                    <a:bodyPr/>
                    <a:lstStyle/>
                    <a:p>
                      <a:pPr marL="0" marR="0" algn="ctr"/>
                      <a:r>
                        <a:rPr lang="en-US" sz="1400" dirty="0">
                          <a:effectLst/>
                        </a:rPr>
                        <a:t>AAS Nursing</a:t>
                      </a:r>
                    </a:p>
                    <a:p>
                      <a:pPr marL="0" marR="0" algn="ctr"/>
                      <a:r>
                        <a:rPr lang="en-US" sz="1400" dirty="0">
                          <a:effectLst/>
                        </a:rPr>
                        <a:t>Pre-Licensure</a:t>
                      </a:r>
                    </a:p>
                    <a:p>
                      <a:pPr marL="0" marR="0" algn="ctr"/>
                      <a:r>
                        <a:rPr lang="en-US" sz="1400" dirty="0">
                          <a:effectLst/>
                          <a:latin typeface="Calibri" panose="020F0502020204030204" pitchFamily="34" charset="0"/>
                          <a:ea typeface="Times New Roman" panose="02020603050405020304" pitchFamily="18" charset="0"/>
                        </a:rPr>
                        <a:t>(RN)</a:t>
                      </a:r>
                    </a:p>
                  </a:txBody>
                  <a:tcPr marL="51435" marR="51435" marT="0" marB="0" anchor="ctr"/>
                </a:tc>
                <a:tc>
                  <a:txBody>
                    <a:bodyPr/>
                    <a:lstStyle/>
                    <a:p>
                      <a:pPr marL="0" marR="0" algn="ctr"/>
                      <a:r>
                        <a:rPr lang="en-US" sz="1400" dirty="0">
                          <a:effectLst/>
                        </a:rPr>
                        <a:t> </a:t>
                      </a:r>
                    </a:p>
                    <a:p>
                      <a:pPr marL="0" marR="0" algn="ctr"/>
                      <a:r>
                        <a:rPr lang="en-US" sz="1400" dirty="0">
                          <a:effectLst/>
                        </a:rPr>
                        <a:t>Historic Triangle</a:t>
                      </a:r>
                    </a:p>
                    <a:p>
                      <a:pPr marL="0" marR="0" algn="ctr"/>
                      <a:r>
                        <a:rPr lang="en-US" sz="1400" dirty="0">
                          <a:effectLst/>
                        </a:rPr>
                        <a:t> </a:t>
                      </a:r>
                      <a:endParaRPr lang="en-US" sz="1400" dirty="0">
                        <a:effectLst/>
                        <a:latin typeface="Calibri" panose="020F0502020204030204" pitchFamily="34" charset="0"/>
                        <a:ea typeface="Times New Roman" panose="02020603050405020304" pitchFamily="18" charset="0"/>
                      </a:endParaRPr>
                    </a:p>
                  </a:txBody>
                  <a:tcPr marL="51435" marR="51435" marT="0" marB="0"/>
                </a:tc>
                <a:tc>
                  <a:txBody>
                    <a:bodyPr/>
                    <a:lstStyle/>
                    <a:p>
                      <a:pPr marL="0" marR="0" algn="ctr"/>
                      <a:r>
                        <a:rPr lang="en-US" sz="1400" dirty="0">
                          <a:effectLst/>
                        </a:rPr>
                        <a:t>September 1 to</a:t>
                      </a:r>
                      <a:r>
                        <a:rPr lang="en-US" sz="1400" baseline="0" dirty="0">
                          <a:effectLst/>
                        </a:rPr>
                        <a:t> </a:t>
                      </a:r>
                      <a:r>
                        <a:rPr lang="en-US" sz="1400" dirty="0">
                          <a:effectLst/>
                        </a:rPr>
                        <a:t>October 31</a:t>
                      </a:r>
                      <a:endParaRPr lang="en-US" sz="1400" dirty="0">
                        <a:effectLst/>
                        <a:latin typeface="Calibri" panose="020F0502020204030204" pitchFamily="34" charset="0"/>
                        <a:ea typeface="Times New Roman" panose="02020603050405020304" pitchFamily="18" charset="0"/>
                      </a:endParaRPr>
                    </a:p>
                  </a:txBody>
                  <a:tcPr marL="51435" marR="51435" marT="0" marB="0" anchor="ctr"/>
                </a:tc>
                <a:tc>
                  <a:txBody>
                    <a:bodyPr/>
                    <a:lstStyle/>
                    <a:p>
                      <a:pPr marL="0" marR="0" algn="ctr"/>
                      <a:r>
                        <a:rPr lang="en-US" sz="1400" dirty="0">
                          <a:effectLst/>
                        </a:rPr>
                        <a:t>Approx November 15</a:t>
                      </a:r>
                      <a:endParaRPr lang="en-US" sz="1400" dirty="0">
                        <a:effectLst/>
                        <a:latin typeface="Calibri" panose="020F0502020204030204" pitchFamily="34" charset="0"/>
                        <a:ea typeface="Times New Roman" panose="02020603050405020304" pitchFamily="18" charset="0"/>
                      </a:endParaRPr>
                    </a:p>
                  </a:txBody>
                  <a:tcPr marL="51435" marR="51435" marT="0" marB="0" anchor="ctr"/>
                </a:tc>
                <a:tc>
                  <a:txBody>
                    <a:bodyPr/>
                    <a:lstStyle/>
                    <a:p>
                      <a:pPr marL="0" marR="0" algn="ctr"/>
                      <a:r>
                        <a:rPr lang="en-US" sz="1400" dirty="0">
                          <a:effectLst/>
                          <a:latin typeface="+mn-lt"/>
                        </a:rPr>
                        <a:t>Spring</a:t>
                      </a:r>
                    </a:p>
                    <a:p>
                      <a:pPr marL="0" marR="0" algn="ctr"/>
                      <a:r>
                        <a:rPr lang="en-US" sz="1100" dirty="0">
                          <a:effectLst/>
                          <a:latin typeface="+mn-lt"/>
                          <a:ea typeface="Times New Roman" panose="02020603050405020304" pitchFamily="18" charset="0"/>
                        </a:rPr>
                        <a:t>Day - Up to 30</a:t>
                      </a:r>
                      <a:r>
                        <a:rPr lang="en-US" sz="1100" baseline="0" dirty="0">
                          <a:effectLst/>
                          <a:latin typeface="+mn-lt"/>
                          <a:ea typeface="Times New Roman" panose="02020603050405020304" pitchFamily="18" charset="0"/>
                        </a:rPr>
                        <a:t> students</a:t>
                      </a:r>
                    </a:p>
                    <a:p>
                      <a:pPr marL="0" marR="0" algn="ctr"/>
                      <a:r>
                        <a:rPr lang="en-US" sz="1100" baseline="0" dirty="0">
                          <a:effectLst/>
                          <a:latin typeface="+mn-lt"/>
                          <a:ea typeface="Times New Roman" panose="02020603050405020304" pitchFamily="18" charset="0"/>
                        </a:rPr>
                        <a:t>Eve – Up to 10 Students</a:t>
                      </a:r>
                      <a:endParaRPr lang="en-US" sz="1100" dirty="0">
                        <a:effectLst/>
                        <a:latin typeface="+mn-lt"/>
                        <a:ea typeface="Times New Roman" panose="02020603050405020304" pitchFamily="18" charset="0"/>
                      </a:endParaRPr>
                    </a:p>
                  </a:txBody>
                  <a:tcPr marL="51435" marR="51435" marT="0" marB="0" anchor="ctr"/>
                </a:tc>
                <a:extLst>
                  <a:ext uri="{0D108BD9-81ED-4DB2-BD59-A6C34878D82A}">
                    <a16:rowId xmlns:a16="http://schemas.microsoft.com/office/drawing/2014/main" val="10002"/>
                  </a:ext>
                </a:extLst>
              </a:tr>
              <a:tr h="1200728">
                <a:tc>
                  <a:txBody>
                    <a:bodyPr/>
                    <a:lstStyle/>
                    <a:p>
                      <a:pPr marL="0" marR="0" algn="ctr"/>
                      <a:r>
                        <a:rPr lang="en-US" sz="1400" dirty="0">
                          <a:effectLst/>
                        </a:rPr>
                        <a:t>PN to Professional Nursing Bridge Classes</a:t>
                      </a:r>
                      <a:endParaRPr lang="en-US" sz="1400" baseline="0" dirty="0">
                        <a:effectLst/>
                      </a:endParaRPr>
                    </a:p>
                    <a:p>
                      <a:pPr marL="0" marR="0" algn="ctr"/>
                      <a:r>
                        <a:rPr lang="en-US" sz="1400" baseline="0" dirty="0">
                          <a:effectLst/>
                          <a:latin typeface="Calibri" panose="020F0502020204030204" pitchFamily="34" charset="0"/>
                          <a:ea typeface="Times New Roman" panose="02020603050405020304" pitchFamily="18" charset="0"/>
                        </a:rPr>
                        <a:t>(LPN-RN)</a:t>
                      </a:r>
                      <a:endParaRPr lang="en-US" sz="1400" dirty="0">
                        <a:effectLst/>
                        <a:latin typeface="Calibri" panose="020F0502020204030204" pitchFamily="34" charset="0"/>
                        <a:ea typeface="Times New Roman" panose="02020603050405020304" pitchFamily="18" charset="0"/>
                      </a:endParaRP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rPr>
                        <a:t>Hampton and Historic</a:t>
                      </a:r>
                      <a:r>
                        <a:rPr lang="en-US" sz="1400" baseline="0" dirty="0">
                          <a:effectLst/>
                        </a:rPr>
                        <a:t> Triangle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effectLst/>
                          <a:latin typeface="+mn-lt"/>
                          <a:ea typeface="Times New Roman" panose="02020603050405020304" pitchFamily="18" charset="0"/>
                        </a:rPr>
                        <a:t>Day Only </a:t>
                      </a:r>
                      <a:endParaRPr lang="en-US" sz="1100" baseline="0" dirty="0">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effectLst/>
                          <a:latin typeface="+mn-lt"/>
                          <a:ea typeface="Times New Roman" panose="02020603050405020304" pitchFamily="18" charset="0"/>
                        </a:rPr>
                        <a:t>Up to 10 Students</a:t>
                      </a:r>
                    </a:p>
                    <a:p>
                      <a:pPr marL="0" marR="0" algn="ctr"/>
                      <a:endParaRPr lang="en-US" sz="1400" dirty="0">
                        <a:effectLst/>
                      </a:endParaRPr>
                    </a:p>
                  </a:txBody>
                  <a:tcPr marL="51435" marR="51435" marT="0" marB="0" anchor="ctr"/>
                </a:tc>
                <a:tc>
                  <a:txBody>
                    <a:bodyPr/>
                    <a:lstStyle/>
                    <a:p>
                      <a:pPr marL="0" marR="0" algn="ctr">
                        <a:spcBef>
                          <a:spcPts val="0"/>
                        </a:spcBef>
                        <a:spcAft>
                          <a:spcPts val="0"/>
                        </a:spcAft>
                      </a:pPr>
                      <a:r>
                        <a:rPr lang="en-US" sz="1400" dirty="0">
                          <a:effectLst/>
                        </a:rPr>
                        <a:t>February 1</a:t>
                      </a:r>
                      <a:r>
                        <a:rPr lang="en-US" sz="1400" baseline="0" dirty="0">
                          <a:effectLst/>
                        </a:rPr>
                        <a:t> to March 30</a:t>
                      </a:r>
                      <a:endParaRPr lang="en-US" sz="1400" dirty="0">
                        <a:effectLst/>
                      </a:endParaRPr>
                    </a:p>
                    <a:p>
                      <a:pPr marL="0" marR="0" algn="ctr">
                        <a:spcBef>
                          <a:spcPts val="0"/>
                        </a:spcBef>
                        <a:spcAft>
                          <a:spcPts val="0"/>
                        </a:spcAft>
                      </a:pPr>
                      <a:r>
                        <a:rPr lang="en-US" sz="1400" dirty="0">
                          <a:effectLst/>
                        </a:rPr>
                        <a:t>Sept. 1 to Oct. 31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rPr>
                        <a:t>Mid April</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panose="02020603050405020304" pitchFamily="18" charset="0"/>
                        </a:rPr>
                        <a:t>Mid November </a:t>
                      </a:r>
                    </a:p>
                  </a:txBody>
                  <a:tcPr marL="51435" marR="51435" marT="0" marB="0" anchor="ctr"/>
                </a:tc>
                <a:tc>
                  <a:txBody>
                    <a:bodyPr/>
                    <a:lstStyle/>
                    <a:p>
                      <a:pPr marL="0" marR="0" algn="ctr"/>
                      <a:r>
                        <a:rPr lang="en-US" sz="1400" dirty="0">
                          <a:effectLst/>
                          <a:latin typeface="+mn-lt"/>
                        </a:rPr>
                        <a:t>Fall</a:t>
                      </a:r>
                    </a:p>
                    <a:p>
                      <a:pPr marL="0" marR="0" algn="ctr"/>
                      <a:r>
                        <a:rPr lang="en-US" sz="1400" baseline="0" dirty="0">
                          <a:effectLst/>
                          <a:latin typeface="+mn-lt"/>
                        </a:rPr>
                        <a:t>Spring</a:t>
                      </a:r>
                    </a:p>
                  </a:txBody>
                  <a:tcPr marL="51435" marR="51435" marT="0" marB="0" anchor="ctr"/>
                </a:tc>
                <a:extLst>
                  <a:ext uri="{0D108BD9-81ED-4DB2-BD59-A6C34878D82A}">
                    <a16:rowId xmlns:a16="http://schemas.microsoft.com/office/drawing/2014/main" val="2783821046"/>
                  </a:ext>
                </a:extLst>
              </a:tr>
              <a:tr h="805663">
                <a:tc>
                  <a:txBody>
                    <a:bodyPr/>
                    <a:lstStyle/>
                    <a:p>
                      <a:pPr marL="0" marR="0" algn="ctr"/>
                      <a:endParaRPr lang="en-US" sz="1400" dirty="0">
                        <a:effectLst/>
                        <a:latin typeface="Calibri" panose="020F0502020204030204" pitchFamily="34" charset="0"/>
                        <a:ea typeface="Times New Roman" panose="02020603050405020304" pitchFamily="18" charset="0"/>
                      </a:endParaRPr>
                    </a:p>
                  </a:txBody>
                  <a:tcPr marL="51435" marR="51435" marT="0" marB="0" anchor="ctr"/>
                </a:tc>
                <a:tc>
                  <a:txBody>
                    <a:bodyPr/>
                    <a:lstStyle/>
                    <a:p>
                      <a:pPr marL="0" marR="0" algn="ctr"/>
                      <a:endParaRPr lang="en-US" sz="1400" dirty="0">
                        <a:effectLst/>
                      </a:endParaRPr>
                    </a:p>
                  </a:txBody>
                  <a:tcPr marL="51435" marR="51435" marT="0" marB="0" anchor="ctr"/>
                </a:tc>
                <a:tc>
                  <a:txBody>
                    <a:bodyPr/>
                    <a:lstStyle/>
                    <a:p>
                      <a:pPr marL="0" marR="0" algn="ctr">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endParaRPr lang="en-US" sz="1400" dirty="0">
                        <a:effectLst/>
                        <a:latin typeface="Calibri" panose="020F0502020204030204" pitchFamily="34" charset="0"/>
                        <a:ea typeface="Times New Roman" panose="02020603050405020304" pitchFamily="18" charset="0"/>
                      </a:endParaRPr>
                    </a:p>
                  </a:txBody>
                  <a:tcPr marL="51435" marR="51435"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endParaRPr>
                    </a:p>
                  </a:txBody>
                  <a:tcPr marL="51435" marR="51435"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51824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001000" cy="856488"/>
          </a:xfrm>
        </p:spPr>
        <p:txBody>
          <a:bodyPr/>
          <a:lstStyle/>
          <a:p>
            <a:pPr algn="ctr"/>
            <a:r>
              <a:rPr lang="en-US"/>
              <a:t>Apply to the College</a:t>
            </a:r>
          </a:p>
        </p:txBody>
      </p:sp>
      <p:sp>
        <p:nvSpPr>
          <p:cNvPr id="3" name="Content Placeholder 2"/>
          <p:cNvSpPr>
            <a:spLocks noGrp="1"/>
          </p:cNvSpPr>
          <p:nvPr>
            <p:ph idx="1"/>
          </p:nvPr>
        </p:nvSpPr>
        <p:spPr>
          <a:xfrm>
            <a:off x="457200" y="2133600"/>
            <a:ext cx="8229600" cy="4191000"/>
          </a:xfrm>
        </p:spPr>
        <p:txBody>
          <a:bodyPr>
            <a:normAutofit fontScale="85000" lnSpcReduction="20000"/>
          </a:bodyPr>
          <a:lstStyle/>
          <a:p>
            <a:r>
              <a:rPr lang="en-US" dirty="0"/>
              <a:t>The application for admission to the college is available on the web site at </a:t>
            </a:r>
            <a:r>
              <a:rPr lang="en-US" b="1" dirty="0">
                <a:solidFill>
                  <a:srgbClr val="0000D4"/>
                </a:solidFill>
                <a:hlinkClick r:id="rId2">
                  <a:extLst>
                    <a:ext uri="{A12FA001-AC4F-418D-AE19-62706E023703}">
                      <ahyp:hlinkClr xmlns:ahyp="http://schemas.microsoft.com/office/drawing/2018/hyperlinkcolor" val="tx"/>
                    </a:ext>
                  </a:extLst>
                </a:hlinkClick>
              </a:rPr>
              <a:t>www.vpcc.edu/new</a:t>
            </a:r>
            <a:endParaRPr lang="en-US" sz="1000" b="1" dirty="0">
              <a:solidFill>
                <a:srgbClr val="0000D4"/>
              </a:solidFill>
            </a:endParaRPr>
          </a:p>
          <a:p>
            <a:r>
              <a:rPr lang="en-US" dirty="0"/>
              <a:t>The application must be submitted electronically</a:t>
            </a:r>
          </a:p>
          <a:p>
            <a:pPr lvl="1"/>
            <a:r>
              <a:rPr lang="en-US" dirty="0"/>
              <a:t>If you have previous enrollment in another nursing program, and/or were unsuccessful or dismissed from it, please contact </a:t>
            </a:r>
            <a:r>
              <a:rPr lang="en-US" dirty="0" err="1"/>
              <a:t>Jenni</a:t>
            </a:r>
            <a:r>
              <a:rPr lang="en-US" dirty="0"/>
              <a:t> Jones (Director) at </a:t>
            </a:r>
            <a:r>
              <a:rPr lang="en-US" b="1" u="sng" dirty="0">
                <a:solidFill>
                  <a:srgbClr val="0000D4"/>
                </a:solidFill>
                <a:hlinkClick r:id="rId3">
                  <a:extLst>
                    <a:ext uri="{A12FA001-AC4F-418D-AE19-62706E023703}">
                      <ahyp:hlinkClr xmlns:ahyp="http://schemas.microsoft.com/office/drawing/2018/hyperlinkcolor" val="tx"/>
                    </a:ext>
                  </a:extLst>
                </a:hlinkClick>
              </a:rPr>
              <a:t>JonesJe@vpcc.edu</a:t>
            </a:r>
            <a:r>
              <a:rPr lang="en-US" dirty="0">
                <a:solidFill>
                  <a:srgbClr val="0000D4"/>
                </a:solidFill>
              </a:rPr>
              <a:t>  </a:t>
            </a:r>
            <a:r>
              <a:rPr lang="en-US" b="1" dirty="0"/>
              <a:t>BEFORE</a:t>
            </a:r>
            <a:r>
              <a:rPr lang="en-US" dirty="0"/>
              <a:t> an application is submitted.  Additional information and criteria may apply.</a:t>
            </a:r>
          </a:p>
          <a:p>
            <a:pPr lvl="1"/>
            <a:r>
              <a:rPr lang="en-US" dirty="0"/>
              <a:t>You must be able to pass a national background check before acceptance.  </a:t>
            </a:r>
            <a:r>
              <a:rPr lang="en-US" b="1" dirty="0"/>
              <a:t>Please contact Ms. Jones (</a:t>
            </a:r>
            <a:r>
              <a:rPr lang="en-US" b="1" dirty="0">
                <a:solidFill>
                  <a:srgbClr val="0000D4"/>
                </a:solidFill>
                <a:hlinkClick r:id="rId4">
                  <a:extLst>
                    <a:ext uri="{A12FA001-AC4F-418D-AE19-62706E023703}">
                      <ahyp:hlinkClr xmlns:ahyp="http://schemas.microsoft.com/office/drawing/2018/hyperlinkcolor" val="tx"/>
                    </a:ext>
                  </a:extLst>
                </a:hlinkClick>
              </a:rPr>
              <a:t>JonesJe@vpcc.edu</a:t>
            </a:r>
            <a:r>
              <a:rPr lang="en-US" b="1" dirty="0"/>
              <a:t>)to discuss any concerns that may inhibit acceptance </a:t>
            </a:r>
            <a:r>
              <a:rPr lang="en-US" b="1" u="sng" dirty="0"/>
              <a:t>prior</a:t>
            </a:r>
            <a:r>
              <a:rPr lang="en-US" b="1" dirty="0"/>
              <a:t> to application</a:t>
            </a:r>
            <a:r>
              <a:rPr lang="en-US" dirty="0"/>
              <a:t>.</a:t>
            </a:r>
          </a:p>
          <a:p>
            <a:pPr lvl="1"/>
            <a:endParaRPr lang="en-US" sz="1000" dirty="0"/>
          </a:p>
          <a:p>
            <a:r>
              <a:rPr lang="en-US" dirty="0"/>
              <a:t>Complete college placement tests (math, reading, and writing)</a:t>
            </a:r>
          </a:p>
          <a:p>
            <a:r>
              <a:rPr lang="en-US" dirty="0"/>
              <a:t>Complete any developmental courses that are required</a:t>
            </a:r>
          </a:p>
          <a:p>
            <a:endParaRPr lang="en-US" dirty="0"/>
          </a:p>
        </p:txBody>
      </p:sp>
      <p:sp>
        <p:nvSpPr>
          <p:cNvPr id="4" name="Slide Number Placeholder 3"/>
          <p:cNvSpPr>
            <a:spLocks noGrp="1"/>
          </p:cNvSpPr>
          <p:nvPr>
            <p:ph type="sldNum" sz="quarter" idx="12"/>
          </p:nvPr>
        </p:nvSpPr>
        <p:spPr/>
        <p:txBody>
          <a:bodyPr/>
          <a:lstStyle/>
          <a:p>
            <a:fld id="{730F1E2A-8B3F-4942-85C4-0944B9B07055}" type="slidenum">
              <a:rPr lang="en-US" smtClean="0"/>
              <a:pPr/>
              <a:t>7</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a:r>
              <a:rPr lang="en-US"/>
              <a:t>Submit Official Transcripts</a:t>
            </a:r>
          </a:p>
        </p:txBody>
      </p:sp>
      <p:sp>
        <p:nvSpPr>
          <p:cNvPr id="3" name="Content Placeholder 2"/>
          <p:cNvSpPr>
            <a:spLocks noGrp="1"/>
          </p:cNvSpPr>
          <p:nvPr>
            <p:ph idx="1"/>
          </p:nvPr>
        </p:nvSpPr>
        <p:spPr>
          <a:xfrm>
            <a:off x="381000" y="1468582"/>
            <a:ext cx="8534400" cy="5237018"/>
          </a:xfrm>
        </p:spPr>
        <p:txBody>
          <a:bodyPr>
            <a:noAutofit/>
          </a:bodyPr>
          <a:lstStyle/>
          <a:p>
            <a:pPr>
              <a:spcBef>
                <a:spcPts val="0"/>
              </a:spcBef>
            </a:pPr>
            <a:r>
              <a:rPr lang="en-US" sz="1400" dirty="0">
                <a:latin typeface="Times New Roman" panose="02020603050405020304" pitchFamily="18" charset="0"/>
                <a:cs typeface="Times New Roman" panose="02020603050405020304" pitchFamily="18" charset="0"/>
              </a:rPr>
              <a:t>Upload </a:t>
            </a:r>
            <a:r>
              <a:rPr lang="en-US" sz="1400" b="1" u="sng" dirty="0">
                <a:latin typeface="Times New Roman" panose="02020603050405020304" pitchFamily="18" charset="0"/>
                <a:cs typeface="Times New Roman" panose="02020603050405020304" pitchFamily="18" charset="0"/>
              </a:rPr>
              <a:t>unofficial</a:t>
            </a:r>
            <a:r>
              <a:rPr lang="en-US" sz="1400" dirty="0">
                <a:latin typeface="Times New Roman" panose="02020603050405020304" pitchFamily="18" charset="0"/>
                <a:cs typeface="Times New Roman" panose="02020603050405020304" pitchFamily="18" charset="0"/>
              </a:rPr>
              <a:t> high school transcripts to  </a:t>
            </a:r>
            <a:r>
              <a:rPr lang="en-US" sz="1400" b="1" dirty="0">
                <a:solidFill>
                  <a:srgbClr val="0000D4"/>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www.NursingCAS.org</a:t>
            </a:r>
            <a:r>
              <a:rPr lang="en-US" sz="1400" b="1" dirty="0">
                <a:solidFill>
                  <a:srgbClr val="0000D4"/>
                </a:solidFill>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and enter applicable info and data into your application:</a:t>
            </a:r>
          </a:p>
          <a:p>
            <a:pPr lvl="1">
              <a:spcBef>
                <a:spcPts val="0"/>
              </a:spcBef>
            </a:pPr>
            <a:r>
              <a:rPr lang="en-US" sz="1400" dirty="0">
                <a:latin typeface="Times New Roman" panose="02020603050405020304" pitchFamily="18" charset="0"/>
                <a:cs typeface="Times New Roman" panose="02020603050405020304" pitchFamily="18" charset="0"/>
              </a:rPr>
              <a:t>Proof of graduation required – grad date listed on transcript or diploma</a:t>
            </a:r>
          </a:p>
          <a:p>
            <a:pPr lvl="1">
              <a:spcBef>
                <a:spcPts val="0"/>
              </a:spcBef>
            </a:pPr>
            <a:r>
              <a:rPr lang="en-US" sz="1400" dirty="0">
                <a:latin typeface="Times New Roman" panose="02020603050405020304" pitchFamily="18" charset="0"/>
                <a:cs typeface="Times New Roman" panose="02020603050405020304" pitchFamily="18" charset="0"/>
              </a:rPr>
              <a:t>GED if not a high school graduate</a:t>
            </a:r>
          </a:p>
          <a:p>
            <a:pPr>
              <a:spcBef>
                <a:spcPts val="0"/>
              </a:spcBef>
              <a:buNone/>
            </a:pPr>
            <a:endParaRPr lang="en-US" sz="1400" dirty="0">
              <a:latin typeface="Times New Roman" panose="02020603050405020304" pitchFamily="18" charset="0"/>
              <a:cs typeface="Times New Roman" panose="02020603050405020304" pitchFamily="18" charset="0"/>
            </a:endParaRPr>
          </a:p>
          <a:p>
            <a:pPr>
              <a:spcBef>
                <a:spcPts val="0"/>
              </a:spcBef>
            </a:pPr>
            <a:r>
              <a:rPr lang="en-US" sz="1400" dirty="0">
                <a:latin typeface="Times New Roman" panose="02020603050405020304" pitchFamily="18" charset="0"/>
                <a:cs typeface="Times New Roman" panose="02020603050405020304" pitchFamily="18" charset="0"/>
              </a:rPr>
              <a:t>Upload </a:t>
            </a:r>
            <a:r>
              <a:rPr lang="en-US" sz="1400" b="1" u="sng" dirty="0">
                <a:latin typeface="Times New Roman" panose="02020603050405020304" pitchFamily="18" charset="0"/>
                <a:cs typeface="Times New Roman" panose="02020603050405020304" pitchFamily="18" charset="0"/>
              </a:rPr>
              <a:t>unofficial</a:t>
            </a:r>
            <a:r>
              <a:rPr lang="en-US" sz="1400" dirty="0">
                <a:latin typeface="Times New Roman" panose="02020603050405020304" pitchFamily="18" charset="0"/>
                <a:cs typeface="Times New Roman" panose="02020603050405020304" pitchFamily="18" charset="0"/>
              </a:rPr>
              <a:t> transcripts from other colleges if applicable to </a:t>
            </a:r>
            <a:r>
              <a:rPr lang="en-US" sz="1400" b="1" dirty="0">
                <a:solidFill>
                  <a:srgbClr val="0000D4"/>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www.NursingCAS.org</a:t>
            </a:r>
            <a:r>
              <a:rPr lang="en-US" sz="1400" b="1" dirty="0">
                <a:solidFill>
                  <a:srgbClr val="0000D4"/>
                </a:solidFill>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and enter applicable info and data into  your application.</a:t>
            </a:r>
          </a:p>
          <a:p>
            <a:pPr>
              <a:spcBef>
                <a:spcPts val="0"/>
              </a:spcBef>
            </a:pPr>
            <a:endParaRPr lang="en-US" sz="1400" dirty="0">
              <a:latin typeface="Times New Roman" panose="02020603050405020304" pitchFamily="18" charset="0"/>
              <a:cs typeface="Times New Roman" panose="02020603050405020304" pitchFamily="18" charset="0"/>
            </a:endParaRPr>
          </a:p>
          <a:p>
            <a:pPr>
              <a:spcBef>
                <a:spcPts val="0"/>
              </a:spcBef>
            </a:pPr>
            <a:r>
              <a:rPr lang="en-US" sz="1400" dirty="0">
                <a:latin typeface="Times New Roman" panose="02020603050405020304" pitchFamily="18" charset="0"/>
                <a:cs typeface="Times New Roman" panose="02020603050405020304" pitchFamily="18" charset="0"/>
              </a:rPr>
              <a:t>Submit </a:t>
            </a:r>
            <a:r>
              <a:rPr lang="en-US" sz="1400" b="1" u="sng" dirty="0">
                <a:latin typeface="Times New Roman" panose="02020603050405020304" pitchFamily="18" charset="0"/>
                <a:cs typeface="Times New Roman" panose="02020603050405020304" pitchFamily="18" charset="0"/>
              </a:rPr>
              <a:t>official</a:t>
            </a:r>
            <a:r>
              <a:rPr lang="en-US" sz="1400" dirty="0">
                <a:latin typeface="Times New Roman" panose="02020603050405020304" pitchFamily="18" charset="0"/>
                <a:cs typeface="Times New Roman" panose="02020603050405020304" pitchFamily="18" charset="0"/>
              </a:rPr>
              <a:t> high school and college transcripts to Enrollment Services for your student record and award of transfer credit using Parchment, Credential Solutions, or National Student Clearinghouse:</a:t>
            </a:r>
          </a:p>
          <a:p>
            <a:pPr lvl="1">
              <a:spcBef>
                <a:spcPts val="0"/>
              </a:spcBef>
            </a:pPr>
            <a:r>
              <a:rPr lang="en-US" sz="1400" dirty="0">
                <a:latin typeface="Times New Roman" panose="02020603050405020304" pitchFamily="18" charset="0"/>
                <a:cs typeface="Times New Roman" panose="02020603050405020304" pitchFamily="18" charset="0"/>
              </a:rPr>
              <a:t>Mailed directly from your College’s Registrar’s Office directly to:  </a:t>
            </a:r>
          </a:p>
          <a:p>
            <a:pPr marL="2170113" lvl="1" indent="0">
              <a:spcBef>
                <a:spcPts val="0"/>
              </a:spcBef>
              <a:buNone/>
            </a:pPr>
            <a:r>
              <a:rPr lang="en-US" sz="1400" dirty="0">
                <a:latin typeface="Times New Roman" panose="02020603050405020304" pitchFamily="18" charset="0"/>
                <a:cs typeface="Times New Roman" panose="02020603050405020304" pitchFamily="18" charset="0"/>
              </a:rPr>
              <a:t>Virginia Peninsula Community College</a:t>
            </a:r>
          </a:p>
          <a:p>
            <a:pPr marL="2170113" lvl="1" indent="0">
              <a:spcBef>
                <a:spcPts val="0"/>
              </a:spcBef>
              <a:buNone/>
            </a:pPr>
            <a:r>
              <a:rPr lang="en-US" sz="1400" dirty="0">
                <a:latin typeface="Times New Roman" panose="02020603050405020304" pitchFamily="18" charset="0"/>
                <a:cs typeface="Times New Roman" panose="02020603050405020304" pitchFamily="18" charset="0"/>
              </a:rPr>
              <a:t>Enrollment Services Office/Student Records</a:t>
            </a:r>
          </a:p>
          <a:p>
            <a:pPr marL="2170113" lvl="1" indent="0">
              <a:spcBef>
                <a:spcPts val="0"/>
              </a:spcBef>
              <a:buNone/>
            </a:pPr>
            <a:r>
              <a:rPr lang="en-US" sz="1400" dirty="0">
                <a:latin typeface="Times New Roman" panose="02020603050405020304" pitchFamily="18" charset="0"/>
                <a:cs typeface="Times New Roman" panose="02020603050405020304" pitchFamily="18" charset="0"/>
              </a:rPr>
              <a:t>99 Thomas Nelson Drive</a:t>
            </a:r>
          </a:p>
          <a:p>
            <a:pPr marL="2170113" lvl="1" indent="0">
              <a:spcBef>
                <a:spcPts val="0"/>
              </a:spcBef>
              <a:buNone/>
            </a:pPr>
            <a:r>
              <a:rPr lang="en-US" sz="1400" dirty="0">
                <a:latin typeface="Times New Roman" panose="02020603050405020304" pitchFamily="18" charset="0"/>
                <a:cs typeface="Times New Roman" panose="02020603050405020304" pitchFamily="18" charset="0"/>
              </a:rPr>
              <a:t>Hampton, VA 23666</a:t>
            </a:r>
          </a:p>
          <a:p>
            <a:pPr lvl="1">
              <a:spcBef>
                <a:spcPts val="0"/>
              </a:spcBef>
            </a:pPr>
            <a:r>
              <a:rPr lang="en-US" sz="1400" dirty="0">
                <a:latin typeface="Times New Roman" panose="02020603050405020304" pitchFamily="18" charset="0"/>
                <a:cs typeface="Times New Roman" panose="02020603050405020304" pitchFamily="18" charset="0"/>
              </a:rPr>
              <a:t>Email – Registration@vpcc.edu</a:t>
            </a:r>
          </a:p>
          <a:p>
            <a:pPr lvl="1">
              <a:spcBef>
                <a:spcPts val="0"/>
              </a:spcBef>
            </a:pPr>
            <a:r>
              <a:rPr lang="en-US" sz="1400" dirty="0">
                <a:latin typeface="Times New Roman" panose="02020603050405020304" pitchFamily="18" charset="0"/>
                <a:cs typeface="Times New Roman" panose="02020603050405020304" pitchFamily="18" charset="0"/>
              </a:rPr>
              <a:t>In rare cases, official transcripts may also be sent electronically from your Registrar’s Office.</a:t>
            </a:r>
          </a:p>
          <a:p>
            <a:pPr marL="0" lvl="1" indent="0">
              <a:spcBef>
                <a:spcPts val="0"/>
              </a:spcBef>
              <a:buNone/>
            </a:pPr>
            <a:endParaRPr lang="en-US" sz="1400" dirty="0">
              <a:solidFill>
                <a:prstClr val="black"/>
              </a:solidFill>
              <a:latin typeface="Times New Roman" panose="02020603050405020304" pitchFamily="18" charset="0"/>
              <a:cs typeface="Times New Roman" panose="02020603050405020304" pitchFamily="18" charset="0"/>
            </a:endParaRPr>
          </a:p>
          <a:p>
            <a:pPr marL="628650" lvl="1" indent="-231775">
              <a:spcBef>
                <a:spcPts val="0"/>
              </a:spcBef>
            </a:pPr>
            <a:r>
              <a:rPr lang="en-US" sz="1400" dirty="0">
                <a:solidFill>
                  <a:prstClr val="black"/>
                </a:solidFill>
                <a:latin typeface="Times New Roman" panose="02020603050405020304" pitchFamily="18" charset="0"/>
                <a:cs typeface="Times New Roman" panose="02020603050405020304" pitchFamily="18" charset="0"/>
              </a:rPr>
              <a:t>Use this link to request an evaluation for award of transfer credit for nursing pre-req classes:  </a:t>
            </a:r>
            <a:r>
              <a:rPr lang="en-US" sz="1400" b="1" i="0" dirty="0">
                <a:solidFill>
                  <a:srgbClr val="0000D4"/>
                </a:solidFill>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https://tncc.co1.qualtrics.com/jfe/form/SV_bEhzVitMD4ZBgkS</a:t>
            </a:r>
            <a:endParaRPr lang="en-US" sz="1400" b="1" i="0" dirty="0">
              <a:solidFill>
                <a:srgbClr val="0000D4"/>
              </a:solidFill>
              <a:effectLst/>
              <a:latin typeface="Times New Roman" panose="02020603050405020304" pitchFamily="18" charset="0"/>
              <a:cs typeface="Times New Roman" panose="02020603050405020304" pitchFamily="18" charset="0"/>
            </a:endParaRPr>
          </a:p>
          <a:p>
            <a:pPr marL="0" lvl="1" indent="0">
              <a:spcBef>
                <a:spcPts val="0"/>
              </a:spcBef>
              <a:buNone/>
            </a:pPr>
            <a:endParaRPr lang="en-US" sz="1400" b="1" dirty="0">
              <a:solidFill>
                <a:srgbClr val="0000D4"/>
              </a:solidFill>
              <a:latin typeface="Times New Roman" panose="02020603050405020304" pitchFamily="18" charset="0"/>
              <a:cs typeface="Times New Roman" panose="02020603050405020304" pitchFamily="18" charset="0"/>
            </a:endParaRPr>
          </a:p>
          <a:p>
            <a:pPr marL="39687" lvl="1" indent="0" algn="ctr">
              <a:spcBef>
                <a:spcPts val="0"/>
              </a:spcBef>
              <a:buNone/>
            </a:pPr>
            <a:r>
              <a:rPr lang="en-US" sz="1400" dirty="0">
                <a:solidFill>
                  <a:prstClr val="black"/>
                </a:solidFill>
                <a:latin typeface="Times New Roman" panose="02020603050405020304" pitchFamily="18" charset="0"/>
                <a:cs typeface="Times New Roman" panose="02020603050405020304" pitchFamily="18" charset="0"/>
              </a:rPr>
              <a:t>Please visit the </a:t>
            </a:r>
            <a:r>
              <a:rPr lang="en-US" sz="1400" dirty="0">
                <a:latin typeface="Times New Roman" panose="02020603050405020304" pitchFamily="18" charset="0"/>
                <a:cs typeface="Times New Roman" panose="02020603050405020304" pitchFamily="18" charset="0"/>
              </a:rPr>
              <a:t> Steps to Application webpage at</a:t>
            </a:r>
          </a:p>
          <a:p>
            <a:pPr marL="39687" lvl="1" indent="0" algn="ctr">
              <a:spcBef>
                <a:spcPts val="0"/>
              </a:spcBef>
              <a:buNone/>
            </a:pPr>
            <a:r>
              <a:rPr lang="en-US" sz="1400" dirty="0">
                <a:latin typeface="Times New Roman" panose="02020603050405020304" pitchFamily="18" charset="0"/>
                <a:cs typeface="Times New Roman" panose="02020603050405020304" pitchFamily="18" charset="0"/>
              </a:rPr>
              <a:t>  </a:t>
            </a:r>
            <a:r>
              <a:rPr lang="en-US" sz="1400" b="1" dirty="0">
                <a:solidFill>
                  <a:srgbClr val="0000D4"/>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https://www.vpcc.edu/health/nursing/application-forms-and-requirements.html</a:t>
            </a:r>
            <a:r>
              <a:rPr lang="en-US" sz="1400" b="1" dirty="0">
                <a:solidFill>
                  <a:srgbClr val="0000D4"/>
                </a:solidFill>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for additional information</a:t>
            </a:r>
          </a:p>
          <a:p>
            <a:pPr lvl="1"/>
            <a:endParaRPr lang="en-US" sz="1600" dirty="0">
              <a:solidFill>
                <a:srgbClr val="0070C0"/>
              </a:solidFill>
            </a:endParaRPr>
          </a:p>
        </p:txBody>
      </p:sp>
      <p:sp>
        <p:nvSpPr>
          <p:cNvPr id="6" name="Slide Number Placeholder 5"/>
          <p:cNvSpPr>
            <a:spLocks noGrp="1"/>
          </p:cNvSpPr>
          <p:nvPr>
            <p:ph type="sldNum" sz="quarter" idx="12"/>
          </p:nvPr>
        </p:nvSpPr>
        <p:spPr/>
        <p:txBody>
          <a:bodyPr/>
          <a:lstStyle/>
          <a:p>
            <a:fld id="{730F1E2A-8B3F-4942-85C4-0944B9B07055}" type="slidenum">
              <a:rPr lang="en-US" smtClean="0"/>
              <a:pPr/>
              <a:t>8</a:t>
            </a:fld>
            <a:endParaRPr lang="en-US"/>
          </a:p>
        </p:txBody>
      </p:sp>
    </p:spTree>
    <p:extLst>
      <p:ext uri="{BB962C8B-B14F-4D97-AF65-F5344CB8AC3E}">
        <p14:creationId xmlns:p14="http://schemas.microsoft.com/office/powerpoint/2010/main" val="1731975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43251" y="762000"/>
            <a:ext cx="8229600" cy="1050925"/>
          </a:xfrm>
        </p:spPr>
        <p:txBody>
          <a:bodyPr>
            <a:normAutofit fontScale="90000"/>
          </a:bodyPr>
          <a:lstStyle/>
          <a:p>
            <a:pPr algn="ctr"/>
            <a:r>
              <a:rPr lang="en-US"/>
              <a:t>Complete Program Entrance Requirements</a:t>
            </a:r>
          </a:p>
        </p:txBody>
      </p:sp>
      <p:sp>
        <p:nvSpPr>
          <p:cNvPr id="6" name="Content Placeholder 5"/>
          <p:cNvSpPr>
            <a:spLocks noGrp="1"/>
          </p:cNvSpPr>
          <p:nvPr>
            <p:ph idx="1"/>
          </p:nvPr>
        </p:nvSpPr>
        <p:spPr>
          <a:xfrm>
            <a:off x="228600" y="1828800"/>
            <a:ext cx="8686800" cy="4876800"/>
          </a:xfrm>
        </p:spPr>
        <p:txBody>
          <a:bodyPr vert="horz" lIns="91440" tIns="45720" rIns="91440" bIns="45720" anchor="t">
            <a:normAutofit fontScale="85000" lnSpcReduction="20000"/>
          </a:bodyPr>
          <a:lstStyle/>
          <a:p>
            <a:pPr>
              <a:buNone/>
            </a:pPr>
            <a:endParaRPr lang="en-US" sz="1400" b="1" dirty="0"/>
          </a:p>
          <a:p>
            <a:pPr marL="0" indent="0">
              <a:buNone/>
            </a:pPr>
            <a:r>
              <a:rPr lang="en-US" sz="2100" b="1" dirty="0"/>
              <a:t>OFFICIAL High school transcripts </a:t>
            </a:r>
            <a:r>
              <a:rPr lang="en-US" sz="2100" dirty="0"/>
              <a:t>(in addition to other college transcripts) must be submitted to fulfill Board of Nursing requirements and </a:t>
            </a:r>
            <a:r>
              <a:rPr lang="en-US" sz="2100" b="1" dirty="0"/>
              <a:t>must be on record here at the College.</a:t>
            </a:r>
          </a:p>
          <a:p>
            <a:pPr marL="0" indent="0">
              <a:buNone/>
            </a:pPr>
            <a:endParaRPr lang="en-US" sz="1600" b="1" dirty="0"/>
          </a:p>
          <a:p>
            <a:r>
              <a:rPr lang="en-US" sz="2100" b="1" dirty="0"/>
              <a:t>High School Requirements:</a:t>
            </a:r>
          </a:p>
          <a:p>
            <a:pPr lvl="1" indent="-246380"/>
            <a:r>
              <a:rPr lang="en-US" sz="2100" b="1" dirty="0"/>
              <a:t> 1 Year of Chemistry </a:t>
            </a:r>
            <a:r>
              <a:rPr lang="en-US" sz="2100" dirty="0"/>
              <a:t>with</a:t>
            </a:r>
            <a:r>
              <a:rPr lang="en-US" sz="2100" b="1" dirty="0"/>
              <a:t> </a:t>
            </a:r>
            <a:r>
              <a:rPr lang="en-US" sz="2100" dirty="0"/>
              <a:t>grade of “C” or higher (or CHM 1, CHM 101, or higher).  CHM101 is recommended, transferrable for BSN degree.</a:t>
            </a:r>
          </a:p>
          <a:p>
            <a:pPr lvl="1" indent="-246380">
              <a:buClr>
                <a:srgbClr val="0F6FC6"/>
              </a:buClr>
            </a:pPr>
            <a:r>
              <a:rPr lang="en-US" sz="2100" b="1" dirty="0"/>
              <a:t>1 Year of Algebra </a:t>
            </a:r>
            <a:r>
              <a:rPr lang="en-US" sz="2100" dirty="0"/>
              <a:t>with</a:t>
            </a:r>
            <a:r>
              <a:rPr lang="en-US" sz="2100" b="1" dirty="0"/>
              <a:t>  </a:t>
            </a:r>
            <a:r>
              <a:rPr lang="en-US" sz="2100" dirty="0"/>
              <a:t>grade of “C” or higher (or competency in modules 1-5 or a higher college level Math course).  MTH155 will satisfy this requirement.</a:t>
            </a:r>
          </a:p>
          <a:p>
            <a:pPr>
              <a:buClr>
                <a:srgbClr val="0BD0D9"/>
              </a:buClr>
            </a:pPr>
            <a:r>
              <a:rPr lang="en-US" sz="2100" b="1" dirty="0"/>
              <a:t>Foreign High School Transcripts:  </a:t>
            </a:r>
            <a:r>
              <a:rPr lang="en-US" sz="2100" dirty="0"/>
              <a:t>If these transcripts cannot be  obtained, this requirement may be waived if CHM and Math courses have been successfully completed at the college level and documented on your transcript.</a:t>
            </a:r>
          </a:p>
          <a:p>
            <a:pPr lvl="0">
              <a:buClr>
                <a:srgbClr val="0BD0D9"/>
              </a:buClr>
            </a:pPr>
            <a:r>
              <a:rPr lang="en-US" sz="2100" dirty="0">
                <a:solidFill>
                  <a:prstClr val="black"/>
                </a:solidFill>
              </a:rPr>
              <a:t>GED Certificates are accepted.</a:t>
            </a:r>
          </a:p>
          <a:p>
            <a:pPr marL="0" lvl="0" indent="0">
              <a:buClr>
                <a:srgbClr val="0BD0D9"/>
              </a:buClr>
              <a:buNone/>
            </a:pPr>
            <a:endParaRPr lang="en-US" sz="1500" dirty="0">
              <a:solidFill>
                <a:prstClr val="black"/>
              </a:solidFill>
            </a:endParaRPr>
          </a:p>
          <a:p>
            <a:pPr marL="285750" lvl="1" indent="-245745"/>
            <a:r>
              <a:rPr lang="en-US" sz="2000" u="sng" dirty="0"/>
              <a:t>Unofficial</a:t>
            </a:r>
            <a:r>
              <a:rPr lang="en-US" sz="2000" dirty="0"/>
              <a:t> transcripts must be uploaded to </a:t>
            </a:r>
            <a:r>
              <a:rPr lang="en-US" sz="2000" b="1" dirty="0">
                <a:solidFill>
                  <a:srgbClr val="0000D4"/>
                </a:solidFill>
                <a:hlinkClick r:id="rId2">
                  <a:extLst>
                    <a:ext uri="{A12FA001-AC4F-418D-AE19-62706E023703}">
                      <ahyp:hlinkClr xmlns:ahyp="http://schemas.microsoft.com/office/drawing/2018/hyperlinkcolor" val="tx"/>
                    </a:ext>
                  </a:extLst>
                </a:hlinkClick>
              </a:rPr>
              <a:t>www.NursingCAS.org</a:t>
            </a:r>
            <a:r>
              <a:rPr lang="en-US" sz="2000" b="1" dirty="0">
                <a:solidFill>
                  <a:srgbClr val="0000D4"/>
                </a:solidFill>
              </a:rPr>
              <a:t> </a:t>
            </a:r>
            <a:r>
              <a:rPr lang="en-US" sz="2000" dirty="0"/>
              <a:t>as part of your application. </a:t>
            </a:r>
          </a:p>
          <a:p>
            <a:pPr marL="0" lvl="0" indent="0" algn="ctr">
              <a:buClr>
                <a:srgbClr val="0BD0D9"/>
              </a:buClr>
              <a:buNone/>
            </a:pPr>
            <a:r>
              <a:rPr lang="en-US" sz="1900" dirty="0">
                <a:solidFill>
                  <a:prstClr val="black"/>
                </a:solidFill>
              </a:rPr>
              <a:t>Please visit the  Steps to Application webpage at</a:t>
            </a:r>
          </a:p>
          <a:p>
            <a:pPr marL="0" lvl="0" indent="0" algn="ctr">
              <a:buClr>
                <a:srgbClr val="0BD0D9"/>
              </a:buClr>
              <a:buNone/>
            </a:pPr>
            <a:r>
              <a:rPr lang="en-US" sz="1900" b="1" dirty="0">
                <a:solidFill>
                  <a:srgbClr val="0070C0"/>
                </a:solidFill>
              </a:rPr>
              <a:t>  </a:t>
            </a:r>
            <a:r>
              <a:rPr lang="en-US" sz="1900" b="1" dirty="0">
                <a:solidFill>
                  <a:srgbClr val="0000D4"/>
                </a:solidFill>
                <a:hlinkClick r:id="rId3">
                  <a:extLst>
                    <a:ext uri="{A12FA001-AC4F-418D-AE19-62706E023703}">
                      <ahyp:hlinkClr xmlns:ahyp="http://schemas.microsoft.com/office/drawing/2018/hyperlinkcolor" val="tx"/>
                    </a:ext>
                  </a:extLst>
                </a:hlinkClick>
              </a:rPr>
              <a:t>https://www.vpcc.edu/health/nursing/application-forms-and-requirements.html</a:t>
            </a:r>
            <a:r>
              <a:rPr lang="en-US" sz="1900" b="1" dirty="0">
                <a:solidFill>
                  <a:srgbClr val="0000D4"/>
                </a:solidFill>
              </a:rPr>
              <a:t> </a:t>
            </a:r>
            <a:r>
              <a:rPr lang="en-US" sz="1900" dirty="0">
                <a:solidFill>
                  <a:prstClr val="black"/>
                </a:solidFill>
              </a:rPr>
              <a:t>for additional information</a:t>
            </a:r>
          </a:p>
          <a:p>
            <a:pPr lvl="0">
              <a:buClr>
                <a:srgbClr val="0BD0D9"/>
              </a:buClr>
            </a:pPr>
            <a:endParaRPr lang="en-US" sz="1900" dirty="0">
              <a:solidFill>
                <a:prstClr val="black"/>
              </a:solidFill>
            </a:endParaRPr>
          </a:p>
          <a:p>
            <a:pPr lvl="1" indent="-246380">
              <a:buFont typeface="Wingdings" panose="05000000000000000000" pitchFamily="2" charset="2"/>
              <a:buChar char="§"/>
            </a:pPr>
            <a:endParaRPr lang="en-US" sz="2000" dirty="0"/>
          </a:p>
          <a:p>
            <a:pPr marL="393065" lvl="1" indent="0">
              <a:buNone/>
            </a:pPr>
            <a:endParaRPr lang="en-US" sz="2000" i="1" dirty="0"/>
          </a:p>
          <a:p>
            <a:pPr marL="0" indent="0">
              <a:buNone/>
            </a:pPr>
            <a:endParaRPr lang="en-US" sz="2800" b="1" dirty="0"/>
          </a:p>
          <a:p>
            <a:pPr>
              <a:buNone/>
            </a:pPr>
            <a:endParaRPr lang="en-US" sz="1800" dirty="0"/>
          </a:p>
        </p:txBody>
      </p:sp>
      <p:sp>
        <p:nvSpPr>
          <p:cNvPr id="9" name="Slide Number Placeholder 8"/>
          <p:cNvSpPr>
            <a:spLocks noGrp="1"/>
          </p:cNvSpPr>
          <p:nvPr>
            <p:ph type="sldNum" sz="quarter" idx="12"/>
          </p:nvPr>
        </p:nvSpPr>
        <p:spPr/>
        <p:txBody>
          <a:bodyPr/>
          <a:lstStyle/>
          <a:p>
            <a:fld id="{730F1E2A-8B3F-4942-85C4-0944B9B07055}" type="slidenum">
              <a:rPr lang="en-US" smtClean="0"/>
              <a:pPr/>
              <a:t>9</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851A66E04040F4A9C4823AAD2FBB830" ma:contentTypeVersion="10" ma:contentTypeDescription="Create a new document." ma:contentTypeScope="" ma:versionID="6ea7037dca33602fcc5af9254d905efc">
  <xsd:schema xmlns:xsd="http://www.w3.org/2001/XMLSchema" xmlns:xs="http://www.w3.org/2001/XMLSchema" xmlns:p="http://schemas.microsoft.com/office/2006/metadata/properties" xmlns:ns3="8e3a01d1-38a3-4e8e-88ef-2c576110fb7e" targetNamespace="http://schemas.microsoft.com/office/2006/metadata/properties" ma:root="true" ma:fieldsID="8309c215c979fb9f422dbc728f0db95b" ns3:_="">
    <xsd:import namespace="8e3a01d1-38a3-4e8e-88ef-2c576110fb7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AutoKeyPoints" minOccurs="0"/>
                <xsd:element ref="ns3:MediaServiceKeyPoints" minOccurs="0"/>
                <xsd:element ref="ns3:MediaServiceDateTaken"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3a01d1-38a3-4e8e-88ef-2c576110fb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CFC55F-2488-4063-9EC6-DD4530C37387}">
  <ds:schemaRefs>
    <ds:schemaRef ds:uri="8e3a01d1-38a3-4e8e-88ef-2c576110fb7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963BA83-E145-455A-AE14-DB0161659796}">
  <ds:schemaRefs>
    <ds:schemaRef ds:uri="8e3a01d1-38a3-4e8e-88ef-2c576110fb7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4EA2C03-0D0B-4CD9-ABC6-57C420DE4EAA}">
  <ds:schemaRefs>
    <ds:schemaRef ds:uri="http://schemas.microsoft.com/office/2006/metadata/longProperties"/>
  </ds:schemaRefs>
</ds:datastoreItem>
</file>

<file path=customXml/itemProps4.xml><?xml version="1.0" encoding="utf-8"?>
<ds:datastoreItem xmlns:ds="http://schemas.openxmlformats.org/officeDocument/2006/customXml" ds:itemID="{BB0D77B0-4DA6-4A57-B594-7DA0AC919F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Flow</Template>
  <TotalTime>672</TotalTime>
  <Words>3070</Words>
  <Application>Microsoft Office PowerPoint</Application>
  <PresentationFormat>On-screen Show (4:3)</PresentationFormat>
  <Paragraphs>369</Paragraphs>
  <Slides>31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Calibri</vt:lpstr>
      <vt:lpstr>Constantia</vt:lpstr>
      <vt:lpstr>Times New Roman</vt:lpstr>
      <vt:lpstr>Wingdings</vt:lpstr>
      <vt:lpstr>Wingdings 2</vt:lpstr>
      <vt:lpstr>Flow</vt:lpstr>
      <vt:lpstr>VPCC Nursing Program </vt:lpstr>
      <vt:lpstr>Overview</vt:lpstr>
      <vt:lpstr>Virginia Peninsula Community College 2-Yr A.A.S. RN Program</vt:lpstr>
      <vt:lpstr>PN to RN Career Bridge Classes </vt:lpstr>
      <vt:lpstr>Early College/Dual Enrollment AAS Nursing Program -- Guaranteed Acceptance</vt:lpstr>
      <vt:lpstr>Application and Admission Information</vt:lpstr>
      <vt:lpstr>Apply to the College</vt:lpstr>
      <vt:lpstr>Submit Official Transcripts</vt:lpstr>
      <vt:lpstr>Complete Program Entrance Requirements</vt:lpstr>
      <vt:lpstr>Pre-requisite Courses</vt:lpstr>
      <vt:lpstr>PowerPoint Presentation</vt:lpstr>
      <vt:lpstr>Nursing Curriculum Gen-Ed Courses to Complete</vt:lpstr>
      <vt:lpstr>Apply ON-LINE to www.NursingCAS.org  </vt:lpstr>
      <vt:lpstr>Reference &amp; Resume </vt:lpstr>
      <vt:lpstr>Pre-Entrance Testing</vt:lpstr>
      <vt:lpstr>Pre-Entrance Testing (Continued)</vt:lpstr>
      <vt:lpstr>Admissions Decisions  </vt:lpstr>
      <vt:lpstr>How Can I Increase My Chances  of Being Admitted? </vt:lpstr>
      <vt:lpstr>PowerPoint Presentation</vt:lpstr>
      <vt:lpstr> What You Need to Know about   being a Virginia Peninsula Nursing Student</vt:lpstr>
      <vt:lpstr>What does conditional acceptance mean?</vt:lpstr>
      <vt:lpstr>Program Costs and  Out of Pocket Expenses</vt:lpstr>
      <vt:lpstr>Nursing Program Costs</vt:lpstr>
      <vt:lpstr>Program Information</vt:lpstr>
      <vt:lpstr>Program Information (Continued)</vt:lpstr>
      <vt:lpstr>  Program Information (Continued)</vt:lpstr>
      <vt:lpstr>Potential Clinical Rotations </vt:lpstr>
      <vt:lpstr>Program Highlights</vt:lpstr>
      <vt:lpstr> Employment Opportunities</vt:lpstr>
      <vt:lpstr>Contact Information </vt:lpstr>
      <vt:lpstr>PowerPoint Presentation</vt:lpstr>
    </vt:vector>
  </TitlesOfParts>
  <Company>TNCC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ramirezc</dc:creator>
  <cp:lastModifiedBy>Jones, Jenni</cp:lastModifiedBy>
  <cp:revision>24</cp:revision>
  <dcterms:created xsi:type="dcterms:W3CDTF">2011-08-10T17:22:37Z</dcterms:created>
  <dcterms:modified xsi:type="dcterms:W3CDTF">2025-01-24T06:52:38Z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arkets">
    <vt:lpwstr/>
  </property>
  <property fmtid="{D5CDD505-2E9C-101B-9397-08002B2CF9AE}" pid="3" name="AssetType">
    <vt:lpwstr>TP</vt:lpwstr>
  </property>
  <property fmtid="{D5CDD505-2E9C-101B-9397-08002B2CF9AE}" pid="4" name="BugNumber">
    <vt:lpwstr>492243L</vt:lpwstr>
  </property>
  <property fmtid="{D5CDD505-2E9C-101B-9397-08002B2CF9AE}" pid="5" name="TPInstallLocation">
    <vt:lpwstr>{Document Themes}</vt:lpwstr>
  </property>
  <property fmtid="{D5CDD505-2E9C-101B-9397-08002B2CF9AE}" pid="6" name="PrimaryImageGen">
    <vt:lpwstr>1</vt:lpwstr>
  </property>
  <property fmtid="{D5CDD505-2E9C-101B-9397-08002B2CF9AE}" pid="7" name="display_urn:schemas-microsoft-com:office:office#APAuthor">
    <vt:lpwstr>REDMOND\cynvey</vt:lpwstr>
  </property>
  <property fmtid="{D5CDD505-2E9C-101B-9397-08002B2CF9AE}" pid="8" name="APAuthor">
    <vt:lpwstr>191</vt:lpwstr>
  </property>
  <property fmtid="{D5CDD505-2E9C-101B-9397-08002B2CF9AE}" pid="9" name="Milestone">
    <vt:lpwstr>Continuous</vt:lpwstr>
  </property>
  <property fmtid="{D5CDD505-2E9C-101B-9397-08002B2CF9AE}" pid="10" name="TPAppVersion">
    <vt:lpwstr>11</vt:lpwstr>
  </property>
  <property fmtid="{D5CDD505-2E9C-101B-9397-08002B2CF9AE}" pid="11" name="TPCommandLine">
    <vt:lpwstr>{PP} {FilePath}</vt:lpwstr>
  </property>
  <property fmtid="{D5CDD505-2E9C-101B-9397-08002B2CF9AE}" pid="12" name="AssetId">
    <vt:lpwstr>TS001140800</vt:lpwstr>
  </property>
  <property fmtid="{D5CDD505-2E9C-101B-9397-08002B2CF9AE}" pid="13" name="IsSearchable">
    <vt:lpwstr>0</vt:lpwstr>
  </property>
  <property fmtid="{D5CDD505-2E9C-101B-9397-08002B2CF9AE}" pid="14" name="NumericId">
    <vt:lpwstr>-1.00000000000000</vt:lpwstr>
  </property>
  <property fmtid="{D5CDD505-2E9C-101B-9397-08002B2CF9AE}" pid="15" name="PublishTargets">
    <vt:lpwstr>OfficeOnline</vt:lpwstr>
  </property>
  <property fmtid="{D5CDD505-2E9C-101B-9397-08002B2CF9AE}" pid="16" name="TPLaunchHelpLinkType">
    <vt:lpwstr>Template</vt:lpwstr>
  </property>
  <property fmtid="{D5CDD505-2E9C-101B-9397-08002B2CF9AE}" pid="17" name="TPFriendlyName">
    <vt:lpwstr>Green and white abstract design template</vt:lpwstr>
  </property>
  <property fmtid="{D5CDD505-2E9C-101B-9397-08002B2CF9AE}" pid="18" name="display_urn:schemas-microsoft-com:office:office#APEditor">
    <vt:lpwstr>REDMOND\v-luannv</vt:lpwstr>
  </property>
  <property fmtid="{D5CDD505-2E9C-101B-9397-08002B2CF9AE}" pid="19" name="APEditor">
    <vt:lpwstr>92</vt:lpwstr>
  </property>
  <property fmtid="{D5CDD505-2E9C-101B-9397-08002B2CF9AE}" pid="20" name="Provider">
    <vt:lpwstr>EY001142237</vt:lpwstr>
  </property>
  <property fmtid="{D5CDD505-2E9C-101B-9397-08002B2CF9AE}" pid="21" name="SourceTitle">
    <vt:lpwstr>Green and white abstract design template</vt:lpwstr>
  </property>
  <property fmtid="{D5CDD505-2E9C-101B-9397-08002B2CF9AE}" pid="22" name="TPApplication">
    <vt:lpwstr>PowerPoint</vt:lpwstr>
  </property>
  <property fmtid="{D5CDD505-2E9C-101B-9397-08002B2CF9AE}" pid="23" name="TPLaunchHelpLink">
    <vt:lpwstr/>
  </property>
  <property fmtid="{D5CDD505-2E9C-101B-9397-08002B2CF9AE}" pid="24" name="OpenTemplate">
    <vt:lpwstr>1</vt:lpwstr>
  </property>
  <property fmtid="{D5CDD505-2E9C-101B-9397-08002B2CF9AE}" pid="25" name="UACurrentWords">
    <vt:lpwstr>0</vt:lpwstr>
  </property>
  <property fmtid="{D5CDD505-2E9C-101B-9397-08002B2CF9AE}" pid="26" name="UALocRecommendation">
    <vt:lpwstr>Localize</vt:lpwstr>
  </property>
  <property fmtid="{D5CDD505-2E9C-101B-9397-08002B2CF9AE}" pid="27" name="Applications">
    <vt:lpwstr>64;#PowerPoint 2003;#67;#PowerPoint - Design Templt 12;#79;#Template 12;#65;#Microsoft Office PowerPoint 2007;#66;#PowerPoint - Design Templt 2003</vt:lpwstr>
  </property>
  <property fmtid="{D5CDD505-2E9C-101B-9397-08002B2CF9AE}" pid="28" name="TemplateStatus">
    <vt:lpwstr>Complete</vt:lpwstr>
  </property>
  <property fmtid="{D5CDD505-2E9C-101B-9397-08002B2CF9AE}" pid="29" name="ContentTypeId">
    <vt:lpwstr>0x010100F851A66E04040F4A9C4823AAD2FBB830</vt:lpwstr>
  </property>
  <property fmtid="{D5CDD505-2E9C-101B-9397-08002B2CF9AE}" pid="30" name="IsDeleted">
    <vt:lpwstr>0</vt:lpwstr>
  </property>
  <property fmtid="{D5CDD505-2E9C-101B-9397-08002B2CF9AE}" pid="31" name="ShowIn">
    <vt:lpwstr>On Web no search</vt:lpwstr>
  </property>
  <property fmtid="{D5CDD505-2E9C-101B-9397-08002B2CF9AE}" pid="32" name="UANotes">
    <vt:lpwstr>Text is visible in high contrast mode, but graphics are not. . SEO Pilot 2008</vt:lpwstr>
  </property>
  <property fmtid="{D5CDD505-2E9C-101B-9397-08002B2CF9AE}" pid="33" name="PublishStatusLookup">
    <vt:lpwstr>259512</vt:lpwstr>
  </property>
  <property fmtid="{D5CDD505-2E9C-101B-9397-08002B2CF9AE}" pid="34" name="TPClientViewer">
    <vt:lpwstr>Microsoft Office PowerPoint</vt:lpwstr>
  </property>
  <property fmtid="{D5CDD505-2E9C-101B-9397-08002B2CF9AE}" pid="35" name="TPComponent">
    <vt:lpwstr>PPTFiles</vt:lpwstr>
  </property>
  <property fmtid="{D5CDD505-2E9C-101B-9397-08002B2CF9AE}" pid="36" name="TPNamespace">
    <vt:lpwstr>POWERPNT</vt:lpwstr>
  </property>
  <property fmtid="{D5CDD505-2E9C-101B-9397-08002B2CF9AE}" pid="37" name="APTrustLevel">
    <vt:lpwstr>1.00000000000000</vt:lpwstr>
  </property>
  <property fmtid="{D5CDD505-2E9C-101B-9397-08002B2CF9AE}" pid="38" name="TrustLevel">
    <vt:lpwstr>Microsoft Managed Content</vt:lpwstr>
  </property>
  <property fmtid="{D5CDD505-2E9C-101B-9397-08002B2CF9AE}" pid="39" name="Content Type">
    <vt:lpwstr>OOFile</vt:lpwstr>
  </property>
  <property fmtid="{D5CDD505-2E9C-101B-9397-08002B2CF9AE}" pid="40" name="AuthoringAssetId">
    <vt:lpwstr>TP001140800</vt:lpwstr>
  </property>
  <property fmtid="{D5CDD505-2E9C-101B-9397-08002B2CF9AE}" pid="41" name="NumericAssetId">
    <vt:lpwstr/>
  </property>
  <property fmtid="{D5CDD505-2E9C-101B-9397-08002B2CF9AE}" pid="42" name="AppVer">
    <vt:lpwstr/>
  </property>
  <property fmtid="{D5CDD505-2E9C-101B-9397-08002B2CF9AE}" pid="43" name="MSIP_Label_ffa7a1fb-3f48-4fd9-bce0-6283cfafd648_Enabled">
    <vt:lpwstr>true</vt:lpwstr>
  </property>
  <property fmtid="{D5CDD505-2E9C-101B-9397-08002B2CF9AE}" pid="44" name="MSIP_Label_ffa7a1fb-3f48-4fd9-bce0-6283cfafd648_SetDate">
    <vt:lpwstr>2024-05-15T16:07:38Z</vt:lpwstr>
  </property>
  <property fmtid="{D5CDD505-2E9C-101B-9397-08002B2CF9AE}" pid="45" name="MSIP_Label_ffa7a1fb-3f48-4fd9-bce0-6283cfafd648_Method">
    <vt:lpwstr>Standard</vt:lpwstr>
  </property>
  <property fmtid="{D5CDD505-2E9C-101B-9397-08002B2CF9AE}" pid="46" name="MSIP_Label_ffa7a1fb-3f48-4fd9-bce0-6283cfafd648_Name">
    <vt:lpwstr>defa4170-0d19-0005-0004-bc88714345d2</vt:lpwstr>
  </property>
  <property fmtid="{D5CDD505-2E9C-101B-9397-08002B2CF9AE}" pid="47" name="MSIP_Label_ffa7a1fb-3f48-4fd9-bce0-6283cfafd648_SiteId">
    <vt:lpwstr>fab6beb5-3604-42df-bddc-f4e9ddd654d5</vt:lpwstr>
  </property>
  <property fmtid="{D5CDD505-2E9C-101B-9397-08002B2CF9AE}" pid="48" name="MSIP_Label_ffa7a1fb-3f48-4fd9-bce0-6283cfafd648_ActionId">
    <vt:lpwstr>63172726-c9a6-4193-a6b3-32f549b35bcf</vt:lpwstr>
  </property>
  <property fmtid="{D5CDD505-2E9C-101B-9397-08002B2CF9AE}" pid="49" name="MSIP_Label_ffa7a1fb-3f48-4fd9-bce0-6283cfafd648_ContentBits">
    <vt:lpwstr>0</vt:lpwstr>
  </property>
</Properties>
</file>